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handoutMasterIdLst>
    <p:handoutMasterId r:id="rId32"/>
  </p:handoutMasterIdLst>
  <p:sldIdLst>
    <p:sldId id="256" r:id="rId2"/>
    <p:sldId id="320" r:id="rId3"/>
    <p:sldId id="275" r:id="rId4"/>
    <p:sldId id="276" r:id="rId5"/>
    <p:sldId id="286" r:id="rId6"/>
    <p:sldId id="278" r:id="rId7"/>
    <p:sldId id="290" r:id="rId8"/>
    <p:sldId id="291" r:id="rId9"/>
    <p:sldId id="292" r:id="rId10"/>
    <p:sldId id="294" r:id="rId11"/>
    <p:sldId id="312" r:id="rId12"/>
    <p:sldId id="295" r:id="rId13"/>
    <p:sldId id="296" r:id="rId14"/>
    <p:sldId id="297" r:id="rId15"/>
    <p:sldId id="300" r:id="rId16"/>
    <p:sldId id="321" r:id="rId17"/>
    <p:sldId id="316" r:id="rId18"/>
    <p:sldId id="303" r:id="rId19"/>
    <p:sldId id="304" r:id="rId20"/>
    <p:sldId id="318" r:id="rId21"/>
    <p:sldId id="317" r:id="rId22"/>
    <p:sldId id="319" r:id="rId23"/>
    <p:sldId id="306" r:id="rId24"/>
    <p:sldId id="307" r:id="rId25"/>
    <p:sldId id="314" r:id="rId26"/>
    <p:sldId id="315" r:id="rId27"/>
    <p:sldId id="309" r:id="rId28"/>
    <p:sldId id="310" r:id="rId29"/>
    <p:sldId id="271"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4A5EE6"/>
    <a:srgbClr val="132BDC"/>
    <a:srgbClr val="DCE0FC"/>
    <a:srgbClr val="FDF200"/>
    <a:srgbClr val="80FBE5"/>
    <a:srgbClr val="3CF3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6"/>
  </p:normalViewPr>
  <p:slideViewPr>
    <p:cSldViewPr snapToGrid="0">
      <p:cViewPr varScale="1">
        <p:scale>
          <a:sx n="62" d="100"/>
          <a:sy n="62" d="100"/>
        </p:scale>
        <p:origin x="828" y="36"/>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38"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5/10/2023</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5/10/2023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3</a:t>
            </a:fld>
            <a:endParaRPr lang="en-US" dirty="0"/>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29</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72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nairahassan2308@gmail.com" TargetMode="External"/><Relationship Id="rId2" Type="http://schemas.openxmlformats.org/officeDocument/2006/relationships/hyperlink" Target="mailto:rannia.attef@gmail.com" TargetMode="External"/><Relationship Id="rId1" Type="http://schemas.openxmlformats.org/officeDocument/2006/relationships/slideLayout" Target="../slideLayouts/slideLayout1.xml"/><Relationship Id="rId6" Type="http://schemas.openxmlformats.org/officeDocument/2006/relationships/hyperlink" Target="mailto:mostafa.hesham@outlook.com" TargetMode="External"/><Relationship Id="rId5" Type="http://schemas.openxmlformats.org/officeDocument/2006/relationships/hyperlink" Target="mailto:fatemahani19@hotmail.com" TargetMode="External"/><Relationship Id="rId4" Type="http://schemas.openxmlformats.org/officeDocument/2006/relationships/hyperlink" Target="mailto:mariamtarekselim@hotmail.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hyperlink" Target="https://huggingface.co/marefa-nlp/summarization-arabic-english-news" TargetMode="Externa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a:xfrm>
            <a:off x="785946" y="768753"/>
            <a:ext cx="6226593" cy="1532658"/>
          </a:xfrm>
        </p:spPr>
        <p:txBody>
          <a:bodyPr/>
          <a:lstStyle/>
          <a:p>
            <a:r>
              <a:rPr lang="en-US" dirty="0"/>
              <a:t>news facilities</a:t>
            </a:r>
          </a:p>
        </p:txBody>
      </p:sp>
      <p:graphicFrame>
        <p:nvGraphicFramePr>
          <p:cNvPr id="2" name="Table 2">
            <a:extLst>
              <a:ext uri="{FF2B5EF4-FFF2-40B4-BE49-F238E27FC236}">
                <a16:creationId xmlns:a16="http://schemas.microsoft.com/office/drawing/2014/main" id="{A480593C-8DDA-F1AA-A267-1B5B9A7CCF1B}"/>
              </a:ext>
            </a:extLst>
          </p:cNvPr>
          <p:cNvGraphicFramePr>
            <a:graphicFrameLocks noGrp="1"/>
          </p:cNvGraphicFramePr>
          <p:nvPr>
            <p:extLst>
              <p:ext uri="{D42A27DB-BD31-4B8C-83A1-F6EECF244321}">
                <p14:modId xmlns:p14="http://schemas.microsoft.com/office/powerpoint/2010/main" val="2022191876"/>
              </p:ext>
            </p:extLst>
          </p:nvPr>
        </p:nvGraphicFramePr>
        <p:xfrm>
          <a:off x="785946" y="3873832"/>
          <a:ext cx="8573811" cy="1854200"/>
        </p:xfrm>
        <a:graphic>
          <a:graphicData uri="http://schemas.openxmlformats.org/drawingml/2006/table">
            <a:tbl>
              <a:tblPr firstRow="1" bandRow="1">
                <a:tableStyleId>{5C22544A-7EE6-4342-B048-85BDC9FD1C3A}</a:tableStyleId>
              </a:tblPr>
              <a:tblGrid>
                <a:gridCol w="2234854">
                  <a:extLst>
                    <a:ext uri="{9D8B030D-6E8A-4147-A177-3AD203B41FA5}">
                      <a16:colId xmlns:a16="http://schemas.microsoft.com/office/drawing/2014/main" val="4057928182"/>
                    </a:ext>
                  </a:extLst>
                </a:gridCol>
                <a:gridCol w="1795267">
                  <a:extLst>
                    <a:ext uri="{9D8B030D-6E8A-4147-A177-3AD203B41FA5}">
                      <a16:colId xmlns:a16="http://schemas.microsoft.com/office/drawing/2014/main" val="758007760"/>
                    </a:ext>
                  </a:extLst>
                </a:gridCol>
                <a:gridCol w="4543690">
                  <a:extLst>
                    <a:ext uri="{9D8B030D-6E8A-4147-A177-3AD203B41FA5}">
                      <a16:colId xmlns:a16="http://schemas.microsoft.com/office/drawing/2014/main" val="2646032016"/>
                    </a:ext>
                  </a:extLst>
                </a:gridCol>
              </a:tblGrid>
              <a:tr h="370840">
                <a:tc>
                  <a:txBody>
                    <a:bodyPr/>
                    <a:lstStyle/>
                    <a:p>
                      <a:r>
                        <a:rPr lang="en-GB" b="0" dirty="0">
                          <a:solidFill>
                            <a:srgbClr val="000000"/>
                          </a:solidFill>
                        </a:rPr>
                        <a:t>Rania Atef</a:t>
                      </a:r>
                      <a:endParaRPr lang="en-US" b="0" dirty="0">
                        <a:solidFill>
                          <a:srgbClr val="000000"/>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GB" b="0" dirty="0">
                          <a:solidFill>
                            <a:srgbClr val="000000"/>
                          </a:solidFill>
                        </a:rPr>
                        <a:t>01068342926</a:t>
                      </a:r>
                      <a:endParaRPr lang="en-US" b="0" dirty="0">
                        <a:solidFill>
                          <a:srgbClr val="000000"/>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GB" b="0" dirty="0">
                          <a:solidFill>
                            <a:srgbClr val="000000"/>
                          </a:solidFill>
                          <a:hlinkClick r:id="rId2">
                            <a:extLst>
                              <a:ext uri="{A12FA001-AC4F-418D-AE19-62706E023703}">
                                <ahyp:hlinkClr xmlns:ahyp="http://schemas.microsoft.com/office/drawing/2018/hyperlinkcolor" val="tx"/>
                              </a:ext>
                            </a:extLst>
                          </a:hlinkClick>
                        </a:rPr>
                        <a:t>rannia.attef@gmail.com</a:t>
                      </a:r>
                      <a:endParaRPr lang="en-US" b="0" dirty="0">
                        <a:solidFill>
                          <a:srgbClr val="000000"/>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146123933"/>
                  </a:ext>
                </a:extLst>
              </a:tr>
              <a:tr h="370840">
                <a:tc>
                  <a:txBody>
                    <a:bodyPr/>
                    <a:lstStyle/>
                    <a:p>
                      <a:r>
                        <a:rPr lang="en-GB" b="0" dirty="0">
                          <a:solidFill>
                            <a:srgbClr val="000000"/>
                          </a:solidFill>
                        </a:rPr>
                        <a:t>Naira Hassan</a:t>
                      </a:r>
                      <a:endParaRPr lang="en-US" b="0" dirty="0">
                        <a:solidFill>
                          <a:srgbClr val="000000"/>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GB" b="0" dirty="0">
                          <a:solidFill>
                            <a:srgbClr val="000000"/>
                          </a:solidFill>
                        </a:rPr>
                        <a:t>01154775690</a:t>
                      </a:r>
                      <a:endParaRPr lang="en-US" b="0" dirty="0">
                        <a:solidFill>
                          <a:srgbClr val="000000"/>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US" b="0" dirty="0">
                          <a:solidFill>
                            <a:srgbClr val="000000"/>
                          </a:solidFill>
                          <a:hlinkClick r:id="rId3">
                            <a:extLst>
                              <a:ext uri="{A12FA001-AC4F-418D-AE19-62706E023703}">
                                <ahyp:hlinkClr xmlns:ahyp="http://schemas.microsoft.com/office/drawing/2018/hyperlinkcolor" val="tx"/>
                              </a:ext>
                            </a:extLst>
                          </a:hlinkClick>
                        </a:rPr>
                        <a:t>nairahassan2308@gmail.com</a:t>
                      </a:r>
                      <a:endParaRPr lang="en-US" b="0" dirty="0">
                        <a:solidFill>
                          <a:srgbClr val="000000"/>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34418174"/>
                  </a:ext>
                </a:extLst>
              </a:tr>
              <a:tr h="370840">
                <a:tc>
                  <a:txBody>
                    <a:bodyPr/>
                    <a:lstStyle/>
                    <a:p>
                      <a:r>
                        <a:rPr lang="en-GB" b="0" dirty="0">
                          <a:solidFill>
                            <a:srgbClr val="000000"/>
                          </a:solidFill>
                        </a:rPr>
                        <a:t>Mariam Tarek</a:t>
                      </a:r>
                      <a:endParaRPr lang="en-US" b="0" dirty="0">
                        <a:solidFill>
                          <a:srgbClr val="000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GB" b="0" dirty="0">
                          <a:solidFill>
                            <a:srgbClr val="000000"/>
                          </a:solidFill>
                        </a:rPr>
                        <a:t>01090709771</a:t>
                      </a:r>
                      <a:endParaRPr lang="en-US" b="0" dirty="0">
                        <a:solidFill>
                          <a:srgbClr val="000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GB" b="0" dirty="0">
                          <a:solidFill>
                            <a:srgbClr val="000000"/>
                          </a:solidFill>
                          <a:hlinkClick r:id="rId4">
                            <a:extLst>
                              <a:ext uri="{A12FA001-AC4F-418D-AE19-62706E023703}">
                                <ahyp:hlinkClr xmlns:ahyp="http://schemas.microsoft.com/office/drawing/2018/hyperlinkcolor" val="tx"/>
                              </a:ext>
                            </a:extLst>
                          </a:hlinkClick>
                        </a:rPr>
                        <a:t>mariamtarekselim@hotmail.com</a:t>
                      </a:r>
                      <a:endParaRPr lang="en-US" b="0" dirty="0">
                        <a:solidFill>
                          <a:srgbClr val="000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31566622"/>
                  </a:ext>
                </a:extLst>
              </a:tr>
              <a:tr h="370840">
                <a:tc>
                  <a:txBody>
                    <a:bodyPr/>
                    <a:lstStyle/>
                    <a:p>
                      <a:r>
                        <a:rPr lang="en-GB" b="0" dirty="0">
                          <a:solidFill>
                            <a:srgbClr val="000000"/>
                          </a:solidFill>
                        </a:rPr>
                        <a:t>Fatema Hani</a:t>
                      </a:r>
                      <a:endParaRPr lang="en-US" b="0" dirty="0">
                        <a:solidFill>
                          <a:srgbClr val="000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GB" b="0" dirty="0">
                          <a:solidFill>
                            <a:srgbClr val="000000"/>
                          </a:solidFill>
                        </a:rPr>
                        <a:t>01203389851</a:t>
                      </a:r>
                      <a:endParaRPr lang="en-US" b="0" dirty="0">
                        <a:solidFill>
                          <a:srgbClr val="000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GB" b="0" dirty="0">
                          <a:solidFill>
                            <a:srgbClr val="000000"/>
                          </a:solidFill>
                          <a:hlinkClick r:id="rId5">
                            <a:extLst>
                              <a:ext uri="{A12FA001-AC4F-418D-AE19-62706E023703}">
                                <ahyp:hlinkClr xmlns:ahyp="http://schemas.microsoft.com/office/drawing/2018/hyperlinkcolor" val="tx"/>
                              </a:ext>
                            </a:extLst>
                          </a:hlinkClick>
                        </a:rPr>
                        <a:t>fatemahani19@hotmail.com</a:t>
                      </a:r>
                      <a:endParaRPr lang="en-US" b="0" dirty="0">
                        <a:solidFill>
                          <a:srgbClr val="000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7031389"/>
                  </a:ext>
                </a:extLst>
              </a:tr>
              <a:tr h="370840">
                <a:tc>
                  <a:txBody>
                    <a:bodyPr/>
                    <a:lstStyle/>
                    <a:p>
                      <a:r>
                        <a:rPr lang="en-GB" b="0" dirty="0">
                          <a:solidFill>
                            <a:srgbClr val="000000"/>
                          </a:solidFill>
                        </a:rPr>
                        <a:t>Mostafa Hesham</a:t>
                      </a:r>
                      <a:endParaRPr lang="en-US" b="0" dirty="0">
                        <a:solidFill>
                          <a:srgbClr val="000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GB" b="0" dirty="0">
                          <a:solidFill>
                            <a:srgbClr val="000000"/>
                          </a:solidFill>
                        </a:rPr>
                        <a:t>01005550145</a:t>
                      </a:r>
                      <a:endParaRPr lang="en-US" b="0" dirty="0">
                        <a:solidFill>
                          <a:srgbClr val="000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b="0" dirty="0">
                          <a:solidFill>
                            <a:srgbClr val="000000"/>
                          </a:solidFill>
                          <a:hlinkClick r:id="rId6">
                            <a:extLst>
                              <a:ext uri="{A12FA001-AC4F-418D-AE19-62706E023703}">
                                <ahyp:hlinkClr xmlns:ahyp="http://schemas.microsoft.com/office/drawing/2018/hyperlinkcolor" val="tx"/>
                              </a:ext>
                            </a:extLst>
                          </a:hlinkClick>
                        </a:rPr>
                        <a:t>mostafa.hesham@outlook.com</a:t>
                      </a:r>
                      <a:endParaRPr lang="en-US" b="0" dirty="0">
                        <a:solidFill>
                          <a:srgbClr val="000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80386018"/>
                  </a:ext>
                </a:extLst>
              </a:tr>
            </a:tbl>
          </a:graphicData>
        </a:graphic>
      </p:graphicFrame>
    </p:spTree>
    <p:extLst>
      <p:ext uri="{BB962C8B-B14F-4D97-AF65-F5344CB8AC3E}">
        <p14:creationId xmlns:p14="http://schemas.microsoft.com/office/powerpoint/2010/main" val="225930889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CF820-2970-9620-CA37-792797F94E31}"/>
              </a:ext>
            </a:extLst>
          </p:cNvPr>
          <p:cNvSpPr>
            <a:spLocks noGrp="1"/>
          </p:cNvSpPr>
          <p:nvPr>
            <p:ph type="title"/>
          </p:nvPr>
        </p:nvSpPr>
        <p:spPr/>
        <p:txBody>
          <a:bodyPr/>
          <a:lstStyle/>
          <a:p>
            <a:pPr algn="ctr"/>
            <a:r>
              <a:rPr lang="en-GB" dirty="0"/>
              <a:t>ETL</a:t>
            </a:r>
            <a:endParaRPr lang="en-US" dirty="0"/>
          </a:p>
        </p:txBody>
      </p:sp>
      <p:sp>
        <p:nvSpPr>
          <p:cNvPr id="5" name="Slide Number Placeholder 4">
            <a:extLst>
              <a:ext uri="{FF2B5EF4-FFF2-40B4-BE49-F238E27FC236}">
                <a16:creationId xmlns:a16="http://schemas.microsoft.com/office/drawing/2014/main" id="{A644C390-7137-525B-A868-5F908BA77826}"/>
              </a:ext>
            </a:extLst>
          </p:cNvPr>
          <p:cNvSpPr>
            <a:spLocks noGrp="1"/>
          </p:cNvSpPr>
          <p:nvPr>
            <p:ph type="sldNum" sz="quarter" idx="11"/>
          </p:nvPr>
        </p:nvSpPr>
        <p:spPr/>
        <p:txBody>
          <a:bodyPr/>
          <a:lstStyle/>
          <a:p>
            <a:fld id="{09A01C0A-2BB6-49E7-91A3-DCB9F9F59583}" type="slidenum">
              <a:rPr lang="en-US" smtClean="0"/>
              <a:pPr/>
              <a:t>10</a:t>
            </a:fld>
            <a:endParaRPr lang="en-US" dirty="0"/>
          </a:p>
        </p:txBody>
      </p:sp>
      <p:sp>
        <p:nvSpPr>
          <p:cNvPr id="7" name="Footer Placeholder 2">
            <a:extLst>
              <a:ext uri="{FF2B5EF4-FFF2-40B4-BE49-F238E27FC236}">
                <a16:creationId xmlns:a16="http://schemas.microsoft.com/office/drawing/2014/main" id="{56C9044F-9F3C-D05C-A343-8AE3979B5773}"/>
              </a:ext>
            </a:extLst>
          </p:cNvPr>
          <p:cNvSpPr>
            <a:spLocks noGrp="1"/>
          </p:cNvSpPr>
          <p:nvPr>
            <p:ph type="ftr" sz="quarter" idx="10"/>
          </p:nvPr>
        </p:nvSpPr>
        <p:spPr>
          <a:xfrm rot="16200000">
            <a:off x="8908758" y="2953510"/>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391326615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8F864B-E3E1-8665-0730-EE5F02FC3D2B}"/>
              </a:ext>
            </a:extLst>
          </p:cNvPr>
          <p:cNvSpPr>
            <a:spLocks noGrp="1"/>
          </p:cNvSpPr>
          <p:nvPr>
            <p:ph type="body" sz="quarter" idx="3"/>
          </p:nvPr>
        </p:nvSpPr>
        <p:spPr>
          <a:xfrm>
            <a:off x="617108" y="1932901"/>
            <a:ext cx="10957784" cy="2669921"/>
          </a:xfrm>
        </p:spPr>
        <p:txBody>
          <a:bodyPr/>
          <a:lstStyle/>
          <a:p>
            <a:pPr marL="342900" indent="-342900">
              <a:buFont typeface="Arial" panose="020B0604020202020204" pitchFamily="34" charset="0"/>
              <a:buChar char="•"/>
            </a:pPr>
            <a:r>
              <a:rPr lang="en-US" sz="2000" b="0" dirty="0">
                <a:latin typeface="Times New Roman" panose="02020603050405020304" pitchFamily="18" charset="0"/>
                <a:cs typeface="Times New Roman" panose="02020603050405020304" pitchFamily="18" charset="0"/>
              </a:rPr>
              <a:t>Data handling</a:t>
            </a:r>
          </a:p>
          <a:p>
            <a:pPr marL="342900" indent="-342900">
              <a:buFont typeface="Arial" panose="020B0604020202020204" pitchFamily="34" charset="0"/>
              <a:buChar char="•"/>
            </a:pPr>
            <a:r>
              <a:rPr lang="en-US" sz="2000" b="0" dirty="0">
                <a:latin typeface="Times New Roman" panose="02020603050405020304" pitchFamily="18" charset="0"/>
                <a:cs typeface="Times New Roman" panose="02020603050405020304" pitchFamily="18" charset="0"/>
              </a:rPr>
              <a:t>Remove nulls &amp; duplicates</a:t>
            </a:r>
          </a:p>
          <a:p>
            <a:pPr marL="342900" indent="-342900">
              <a:buFont typeface="Arial" panose="020B0604020202020204" pitchFamily="34" charset="0"/>
              <a:buChar char="•"/>
            </a:pPr>
            <a:r>
              <a:rPr lang="en-US" sz="2000" b="0" dirty="0">
                <a:latin typeface="Times New Roman" panose="02020603050405020304" pitchFamily="18" charset="0"/>
                <a:cs typeface="Times New Roman" panose="02020603050405020304" pitchFamily="18" charset="0"/>
              </a:rPr>
              <a:t>Concatenate all categories </a:t>
            </a:r>
          </a:p>
          <a:p>
            <a:pPr marL="342900" indent="-342900">
              <a:buFont typeface="Arial" panose="020B0604020202020204" pitchFamily="34" charset="0"/>
              <a:buChar char="•"/>
            </a:pPr>
            <a:r>
              <a:rPr lang="en-US" sz="2000" b="0" dirty="0">
                <a:latin typeface="Times New Roman" panose="02020603050405020304" pitchFamily="18" charset="0"/>
                <a:cs typeface="Times New Roman" panose="02020603050405020304" pitchFamily="18" charset="0"/>
              </a:rPr>
              <a:t>Translation</a:t>
            </a:r>
          </a:p>
        </p:txBody>
      </p:sp>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p:txBody>
          <a:bodyPr/>
          <a:lstStyle/>
          <a:p>
            <a:r>
              <a:rPr lang="en-GB" dirty="0"/>
              <a:t>Handling data</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11</a:t>
            </a:fld>
            <a:endParaRPr lang="en-US" dirty="0"/>
          </a:p>
        </p:txBody>
      </p:sp>
      <p:sp>
        <p:nvSpPr>
          <p:cNvPr id="3" name="Footer Placeholder 2">
            <a:extLst>
              <a:ext uri="{FF2B5EF4-FFF2-40B4-BE49-F238E27FC236}">
                <a16:creationId xmlns:a16="http://schemas.microsoft.com/office/drawing/2014/main" id="{F2818764-1903-D381-CACE-FD13A820091B}"/>
              </a:ext>
            </a:extLst>
          </p:cNvPr>
          <p:cNvSpPr>
            <a:spLocks noGrp="1"/>
          </p:cNvSpPr>
          <p:nvPr>
            <p:ph type="ftr" sz="quarter" idx="10"/>
          </p:nvPr>
        </p:nvSpPr>
        <p:spPr>
          <a:xfrm rot="16200000">
            <a:off x="8888210" y="2953511"/>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129070056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8F864B-E3E1-8665-0730-EE5F02FC3D2B}"/>
              </a:ext>
            </a:extLst>
          </p:cNvPr>
          <p:cNvSpPr>
            <a:spLocks noGrp="1"/>
          </p:cNvSpPr>
          <p:nvPr>
            <p:ph type="body" sz="quarter" idx="3"/>
          </p:nvPr>
        </p:nvSpPr>
        <p:spPr>
          <a:xfrm>
            <a:off x="617108" y="1932901"/>
            <a:ext cx="10957784" cy="1837715"/>
          </a:xfrm>
        </p:spPr>
        <p:txBody>
          <a:bodyPr/>
          <a:lstStyle/>
          <a:p>
            <a:r>
              <a:rPr lang="en-GB" sz="2000" b="0" dirty="0" err="1">
                <a:latin typeface="Times New Roman" panose="02020603050405020304" pitchFamily="18" charset="0"/>
                <a:cs typeface="Times New Roman" panose="02020603050405020304" pitchFamily="18" charset="0"/>
              </a:rPr>
              <a:t>Googletrans</a:t>
            </a:r>
            <a:r>
              <a:rPr lang="en-GB" sz="2000" b="0" dirty="0">
                <a:latin typeface="Times New Roman" panose="02020603050405020304" pitchFamily="18" charset="0"/>
                <a:cs typeface="Times New Roman" panose="02020603050405020304" pitchFamily="18" charset="0"/>
              </a:rPr>
              <a:t> is a free and unlimited python library that implemented Google Translate API. This uses the Google Translate Ajax API to make calls to such methods as detect and translate.</a:t>
            </a:r>
            <a:endParaRPr lang="en-US" sz="2000" b="0" dirty="0">
              <a:latin typeface="Times New Roman" panose="02020603050405020304" pitchFamily="18" charset="0"/>
              <a:cs typeface="Times New Roman" panose="02020603050405020304" pitchFamily="18" charset="0"/>
            </a:endParaRPr>
          </a:p>
        </p:txBody>
      </p:sp>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p:txBody>
          <a:bodyPr/>
          <a:lstStyle/>
          <a:p>
            <a:r>
              <a:rPr lang="en-GB" dirty="0"/>
              <a:t>translation</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12</a:t>
            </a:fld>
            <a:endParaRPr lang="en-US" dirty="0"/>
          </a:p>
        </p:txBody>
      </p:sp>
      <p:sp>
        <p:nvSpPr>
          <p:cNvPr id="2" name="Footer Placeholder 2">
            <a:extLst>
              <a:ext uri="{FF2B5EF4-FFF2-40B4-BE49-F238E27FC236}">
                <a16:creationId xmlns:a16="http://schemas.microsoft.com/office/drawing/2014/main" id="{2CE94203-0E7B-D9F7-CA0A-928E286894B6}"/>
              </a:ext>
            </a:extLst>
          </p:cNvPr>
          <p:cNvSpPr>
            <a:spLocks noGrp="1"/>
          </p:cNvSpPr>
          <p:nvPr>
            <p:ph type="ftr" sz="quarter" idx="10"/>
          </p:nvPr>
        </p:nvSpPr>
        <p:spPr>
          <a:xfrm rot="16200000">
            <a:off x="8888210" y="2953511"/>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197073591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CF820-2970-9620-CA37-792797F94E31}"/>
              </a:ext>
            </a:extLst>
          </p:cNvPr>
          <p:cNvSpPr>
            <a:spLocks noGrp="1"/>
          </p:cNvSpPr>
          <p:nvPr>
            <p:ph type="title"/>
          </p:nvPr>
        </p:nvSpPr>
        <p:spPr/>
        <p:txBody>
          <a:bodyPr/>
          <a:lstStyle/>
          <a:p>
            <a:r>
              <a:rPr lang="en-GB" dirty="0"/>
              <a:t>pre-processing</a:t>
            </a:r>
            <a:endParaRPr lang="en-US" dirty="0"/>
          </a:p>
        </p:txBody>
      </p:sp>
      <p:sp>
        <p:nvSpPr>
          <p:cNvPr id="5" name="Slide Number Placeholder 4">
            <a:extLst>
              <a:ext uri="{FF2B5EF4-FFF2-40B4-BE49-F238E27FC236}">
                <a16:creationId xmlns:a16="http://schemas.microsoft.com/office/drawing/2014/main" id="{A644C390-7137-525B-A868-5F908BA77826}"/>
              </a:ext>
            </a:extLst>
          </p:cNvPr>
          <p:cNvSpPr>
            <a:spLocks noGrp="1"/>
          </p:cNvSpPr>
          <p:nvPr>
            <p:ph type="sldNum" sz="quarter" idx="11"/>
          </p:nvPr>
        </p:nvSpPr>
        <p:spPr/>
        <p:txBody>
          <a:bodyPr/>
          <a:lstStyle/>
          <a:p>
            <a:fld id="{09A01C0A-2BB6-49E7-91A3-DCB9F9F59583}" type="slidenum">
              <a:rPr lang="en-US" smtClean="0"/>
              <a:pPr/>
              <a:t>13</a:t>
            </a:fld>
            <a:endParaRPr lang="en-US" dirty="0"/>
          </a:p>
        </p:txBody>
      </p:sp>
      <p:sp>
        <p:nvSpPr>
          <p:cNvPr id="7" name="Footer Placeholder 2">
            <a:extLst>
              <a:ext uri="{FF2B5EF4-FFF2-40B4-BE49-F238E27FC236}">
                <a16:creationId xmlns:a16="http://schemas.microsoft.com/office/drawing/2014/main" id="{56C9044F-9F3C-D05C-A343-8AE3979B5773}"/>
              </a:ext>
            </a:extLst>
          </p:cNvPr>
          <p:cNvSpPr>
            <a:spLocks noGrp="1"/>
          </p:cNvSpPr>
          <p:nvPr>
            <p:ph type="ftr" sz="quarter" idx="10"/>
          </p:nvPr>
        </p:nvSpPr>
        <p:spPr>
          <a:xfrm rot="16200000">
            <a:off x="8854442" y="2953511"/>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334194548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8F864B-E3E1-8665-0730-EE5F02FC3D2B}"/>
              </a:ext>
            </a:extLst>
          </p:cNvPr>
          <p:cNvSpPr>
            <a:spLocks noGrp="1"/>
          </p:cNvSpPr>
          <p:nvPr>
            <p:ph type="body" sz="quarter" idx="3"/>
          </p:nvPr>
        </p:nvSpPr>
        <p:spPr>
          <a:xfrm>
            <a:off x="432592" y="1973784"/>
            <a:ext cx="10957784" cy="4317285"/>
          </a:xfrm>
        </p:spPr>
        <p:txBody>
          <a:bodyPr/>
          <a:lstStyle/>
          <a:p>
            <a:pPr algn="just"/>
            <a:r>
              <a:rPr lang="en-GB" sz="1800" b="0" i="0" dirty="0">
                <a:solidFill>
                  <a:srgbClr val="222222"/>
                </a:solidFill>
                <a:effectLst/>
                <a:latin typeface="Times New Roman" panose="02020603050405020304" pitchFamily="18" charset="0"/>
                <a:cs typeface="Times New Roman" panose="02020603050405020304" pitchFamily="18" charset="0"/>
              </a:rPr>
              <a:t>Natural Language Processing (NLP) is a branch of Data Science which deals with Text data. Apart from numerical data, Text data is available to a great extent which is used to </a:t>
            </a:r>
            <a:r>
              <a:rPr lang="en-GB" sz="2000" b="0" i="0" dirty="0">
                <a:solidFill>
                  <a:srgbClr val="222222"/>
                </a:solidFill>
                <a:effectLst/>
                <a:latin typeface="Times New Roman" panose="02020603050405020304" pitchFamily="18" charset="0"/>
                <a:cs typeface="Times New Roman" panose="02020603050405020304" pitchFamily="18" charset="0"/>
              </a:rPr>
              <a:t>analyze</a:t>
            </a:r>
            <a:r>
              <a:rPr lang="en-GB" sz="1800" b="0" i="0" dirty="0">
                <a:solidFill>
                  <a:srgbClr val="222222"/>
                </a:solidFill>
                <a:effectLst/>
                <a:latin typeface="Times New Roman" panose="02020603050405020304" pitchFamily="18" charset="0"/>
                <a:cs typeface="Times New Roman" panose="02020603050405020304" pitchFamily="18" charset="0"/>
              </a:rPr>
              <a:t> and solve business problems. But before using the data for analysis or prediction, processing the data is important.</a:t>
            </a:r>
          </a:p>
          <a:p>
            <a:pPr algn="just"/>
            <a:r>
              <a:rPr lang="en-GB" sz="1800" b="0" i="0" dirty="0">
                <a:solidFill>
                  <a:srgbClr val="222222"/>
                </a:solidFill>
                <a:effectLst/>
                <a:latin typeface="Times New Roman" panose="02020603050405020304" pitchFamily="18" charset="0"/>
                <a:cs typeface="Times New Roman" panose="02020603050405020304" pitchFamily="18" charset="0"/>
              </a:rPr>
              <a:t>To prepare the text data for the model building we perform text pre-processing. It is the very first step of NLP projects. Some of the pre-processing steps are:</a:t>
            </a:r>
          </a:p>
          <a:p>
            <a:pPr algn="just">
              <a:buFont typeface="Arial" panose="020B0604020202020204" pitchFamily="34" charset="0"/>
              <a:buChar char="•"/>
            </a:pPr>
            <a:r>
              <a:rPr lang="en-GB" sz="1800" b="0" i="0" dirty="0">
                <a:solidFill>
                  <a:srgbClr val="222222"/>
                </a:solidFill>
                <a:effectLst/>
                <a:latin typeface="Times New Roman" panose="02020603050405020304" pitchFamily="18" charset="0"/>
                <a:cs typeface="Times New Roman" panose="02020603050405020304" pitchFamily="18" charset="0"/>
              </a:rPr>
              <a:t>Removing punctuations like . , ! $( ) * % @</a:t>
            </a:r>
          </a:p>
          <a:p>
            <a:pPr algn="just">
              <a:buFont typeface="Arial" panose="020B0604020202020204" pitchFamily="34" charset="0"/>
              <a:buChar char="•"/>
            </a:pPr>
            <a:r>
              <a:rPr lang="en-GB" sz="1800" b="0" i="0" dirty="0">
                <a:solidFill>
                  <a:srgbClr val="222222"/>
                </a:solidFill>
                <a:effectLst/>
                <a:latin typeface="Times New Roman" panose="02020603050405020304" pitchFamily="18" charset="0"/>
                <a:cs typeface="Times New Roman" panose="02020603050405020304" pitchFamily="18" charset="0"/>
              </a:rPr>
              <a:t>Removing Stop words</a:t>
            </a:r>
          </a:p>
          <a:p>
            <a:pPr algn="just">
              <a:buFont typeface="Arial" panose="020B0604020202020204" pitchFamily="34" charset="0"/>
              <a:buChar char="•"/>
            </a:pPr>
            <a:r>
              <a:rPr lang="en-GB" sz="1800" b="0" dirty="0">
                <a:solidFill>
                  <a:srgbClr val="222222"/>
                </a:solidFill>
                <a:latin typeface="Times New Roman" panose="02020603050405020304" pitchFamily="18" charset="0"/>
                <a:cs typeface="Times New Roman" panose="02020603050405020304" pitchFamily="18" charset="0"/>
              </a:rPr>
              <a:t>Remove numerical digits</a:t>
            </a:r>
            <a:endParaRPr lang="en-GB" sz="1800" b="0" i="0" dirty="0">
              <a:solidFill>
                <a:srgbClr val="222222"/>
              </a:solidFill>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GB" sz="1800" b="0" i="0" dirty="0">
                <a:solidFill>
                  <a:srgbClr val="222222"/>
                </a:solidFill>
                <a:effectLst/>
                <a:latin typeface="Times New Roman" panose="02020603050405020304" pitchFamily="18" charset="0"/>
                <a:cs typeface="Times New Roman" panose="02020603050405020304" pitchFamily="18" charset="0"/>
              </a:rPr>
              <a:t>Lemmatization</a:t>
            </a:r>
          </a:p>
        </p:txBody>
      </p:sp>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p:txBody>
          <a:bodyPr/>
          <a:lstStyle/>
          <a:p>
            <a:r>
              <a:rPr lang="en-GB" dirty="0"/>
              <a:t>pre-processing</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14</a:t>
            </a:fld>
            <a:endParaRPr lang="en-US" dirty="0"/>
          </a:p>
        </p:txBody>
      </p:sp>
      <p:sp>
        <p:nvSpPr>
          <p:cNvPr id="2" name="Footer Placeholder 2">
            <a:extLst>
              <a:ext uri="{FF2B5EF4-FFF2-40B4-BE49-F238E27FC236}">
                <a16:creationId xmlns:a16="http://schemas.microsoft.com/office/drawing/2014/main" id="{478015D9-3E27-D225-3D21-802E26E382BF}"/>
              </a:ext>
            </a:extLst>
          </p:cNvPr>
          <p:cNvSpPr>
            <a:spLocks noGrp="1"/>
          </p:cNvSpPr>
          <p:nvPr>
            <p:ph type="ftr" sz="quarter" idx="10"/>
          </p:nvPr>
        </p:nvSpPr>
        <p:spPr>
          <a:xfrm rot="16200000">
            <a:off x="8946909" y="3045978"/>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291724138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CF820-2970-9620-CA37-792797F94E31}"/>
              </a:ext>
            </a:extLst>
          </p:cNvPr>
          <p:cNvSpPr>
            <a:spLocks noGrp="1"/>
          </p:cNvSpPr>
          <p:nvPr>
            <p:ph type="title"/>
          </p:nvPr>
        </p:nvSpPr>
        <p:spPr/>
        <p:txBody>
          <a:bodyPr/>
          <a:lstStyle/>
          <a:p>
            <a:r>
              <a:rPr lang="en-GB" dirty="0"/>
              <a:t>Text Classification</a:t>
            </a:r>
            <a:endParaRPr lang="en-US" dirty="0"/>
          </a:p>
        </p:txBody>
      </p:sp>
      <p:sp>
        <p:nvSpPr>
          <p:cNvPr id="5" name="Slide Number Placeholder 4">
            <a:extLst>
              <a:ext uri="{FF2B5EF4-FFF2-40B4-BE49-F238E27FC236}">
                <a16:creationId xmlns:a16="http://schemas.microsoft.com/office/drawing/2014/main" id="{A644C390-7137-525B-A868-5F908BA77826}"/>
              </a:ext>
            </a:extLst>
          </p:cNvPr>
          <p:cNvSpPr>
            <a:spLocks noGrp="1"/>
          </p:cNvSpPr>
          <p:nvPr>
            <p:ph type="sldNum" sz="quarter" idx="11"/>
          </p:nvPr>
        </p:nvSpPr>
        <p:spPr/>
        <p:txBody>
          <a:bodyPr/>
          <a:lstStyle/>
          <a:p>
            <a:fld id="{09A01C0A-2BB6-49E7-91A3-DCB9F9F59583}" type="slidenum">
              <a:rPr lang="en-US" smtClean="0"/>
              <a:pPr/>
              <a:t>15</a:t>
            </a:fld>
            <a:endParaRPr lang="en-US" dirty="0"/>
          </a:p>
        </p:txBody>
      </p:sp>
      <p:sp>
        <p:nvSpPr>
          <p:cNvPr id="7" name="Footer Placeholder 2">
            <a:extLst>
              <a:ext uri="{FF2B5EF4-FFF2-40B4-BE49-F238E27FC236}">
                <a16:creationId xmlns:a16="http://schemas.microsoft.com/office/drawing/2014/main" id="{56C9044F-9F3C-D05C-A343-8AE3979B5773}"/>
              </a:ext>
            </a:extLst>
          </p:cNvPr>
          <p:cNvSpPr>
            <a:spLocks noGrp="1"/>
          </p:cNvSpPr>
          <p:nvPr>
            <p:ph type="ftr" sz="quarter" idx="10"/>
          </p:nvPr>
        </p:nvSpPr>
        <p:spPr>
          <a:xfrm rot="16200000">
            <a:off x="8898484" y="2953511"/>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182570552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2128BF3-897A-6B26-7007-782A130FFC06}"/>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34D3A796-3A6B-ED61-50E5-730F60D734F6}"/>
              </a:ext>
            </a:extLst>
          </p:cNvPr>
          <p:cNvSpPr>
            <a:spLocks noGrp="1"/>
          </p:cNvSpPr>
          <p:nvPr>
            <p:ph type="sldNum" sz="quarter" idx="11"/>
          </p:nvPr>
        </p:nvSpPr>
        <p:spPr/>
        <p:txBody>
          <a:bodyPr/>
          <a:lstStyle/>
          <a:p>
            <a:fld id="{09A01C0A-2BB6-49E7-91A3-DCB9F9F59583}" type="slidenum">
              <a:rPr lang="en-US" smtClean="0"/>
              <a:pPr/>
              <a:t>16</a:t>
            </a:fld>
            <a:endParaRPr lang="en-US" dirty="0"/>
          </a:p>
        </p:txBody>
      </p:sp>
    </p:spTree>
    <p:extLst>
      <p:ext uri="{BB962C8B-B14F-4D97-AF65-F5344CB8AC3E}">
        <p14:creationId xmlns:p14="http://schemas.microsoft.com/office/powerpoint/2010/main" val="339080046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8F864B-E3E1-8665-0730-EE5F02FC3D2B}"/>
              </a:ext>
            </a:extLst>
          </p:cNvPr>
          <p:cNvSpPr>
            <a:spLocks noGrp="1"/>
          </p:cNvSpPr>
          <p:nvPr>
            <p:ph type="body" sz="quarter" idx="3"/>
          </p:nvPr>
        </p:nvSpPr>
        <p:spPr>
          <a:xfrm>
            <a:off x="617108" y="1541124"/>
            <a:ext cx="10957784" cy="4389776"/>
          </a:xfrm>
        </p:spPr>
        <p:txBody>
          <a:bodyPr/>
          <a:lstStyle/>
          <a:p>
            <a:r>
              <a:rPr lang="en-GB" sz="1800" b="0" dirty="0">
                <a:latin typeface="Times New Roman" panose="02020603050405020304" pitchFamily="18" charset="0"/>
                <a:cs typeface="Times New Roman" panose="02020603050405020304" pitchFamily="18" charset="0"/>
              </a:rPr>
              <a:t>Text classification also known as text tagging or text categorization is the process of categorizing text into organized groups. By using Natural Language Processing (NLP), text classifiers can automatically analyze text and then assign a set of pre-defined tags or categories based on its content.</a:t>
            </a:r>
          </a:p>
          <a:p>
            <a:r>
              <a:rPr lang="en-GB" sz="1800" b="0" dirty="0">
                <a:latin typeface="Times New Roman" panose="02020603050405020304" pitchFamily="18" charset="0"/>
                <a:cs typeface="Times New Roman" panose="02020603050405020304" pitchFamily="18" charset="0"/>
              </a:rPr>
              <a:t>Steps we follow to classify text:</a:t>
            </a:r>
          </a:p>
          <a:p>
            <a:r>
              <a:rPr lang="en-GB" sz="1800" b="0" dirty="0">
                <a:latin typeface="Times New Roman" panose="02020603050405020304" pitchFamily="18" charset="0"/>
                <a:cs typeface="Times New Roman" panose="02020603050405020304" pitchFamily="18" charset="0"/>
              </a:rPr>
              <a:t>1- doc2vec by </a:t>
            </a:r>
            <a:r>
              <a:rPr lang="en-GB" sz="1800" b="0" dirty="0" err="1">
                <a:latin typeface="Times New Roman" panose="02020603050405020304" pitchFamily="18" charset="0"/>
                <a:cs typeface="Times New Roman" panose="02020603050405020304" pitchFamily="18" charset="0"/>
              </a:rPr>
              <a:t>Gensim</a:t>
            </a:r>
            <a:r>
              <a:rPr lang="en-GB" sz="1800" b="0" dirty="0">
                <a:latin typeface="Times New Roman" panose="02020603050405020304" pitchFamily="18" charset="0"/>
                <a:cs typeface="Times New Roman" panose="02020603050405020304" pitchFamily="18" charset="0"/>
              </a:rPr>
              <a:t> </a:t>
            </a:r>
          </a:p>
          <a:p>
            <a:r>
              <a:rPr lang="en-GB" sz="1800" b="0" dirty="0">
                <a:latin typeface="Times New Roman" panose="02020603050405020304" pitchFamily="18" charset="0"/>
                <a:cs typeface="Times New Roman" panose="02020603050405020304" pitchFamily="18" charset="0"/>
              </a:rPr>
              <a:t>2- random forest with doc2vec, accuracy 82% </a:t>
            </a:r>
          </a:p>
          <a:p>
            <a:r>
              <a:rPr lang="en-GB" sz="1800" b="0" dirty="0">
                <a:latin typeface="Times New Roman" panose="02020603050405020304" pitchFamily="18" charset="0"/>
                <a:cs typeface="Times New Roman" panose="02020603050405020304" pitchFamily="18" charset="0"/>
              </a:rPr>
              <a:t>3- </a:t>
            </a:r>
            <a:r>
              <a:rPr lang="en-GB" sz="1800" b="0" dirty="0" err="1">
                <a:latin typeface="Times New Roman" panose="02020603050405020304" pitchFamily="18" charset="0"/>
                <a:cs typeface="Times New Roman" panose="02020603050405020304" pitchFamily="18" charset="0"/>
              </a:rPr>
              <a:t>xgboost</a:t>
            </a:r>
            <a:r>
              <a:rPr lang="en-GB" sz="1800" b="0" dirty="0">
                <a:latin typeface="Times New Roman" panose="02020603050405020304" pitchFamily="18" charset="0"/>
                <a:cs typeface="Times New Roman" panose="02020603050405020304" pitchFamily="18" charset="0"/>
              </a:rPr>
              <a:t> with </a:t>
            </a:r>
            <a:r>
              <a:rPr lang="en-GB" sz="1800" b="0" dirty="0" err="1">
                <a:latin typeface="Times New Roman" panose="02020603050405020304" pitchFamily="18" charset="0"/>
                <a:cs typeface="Times New Roman" panose="02020603050405020304" pitchFamily="18" charset="0"/>
              </a:rPr>
              <a:t>Tf-idf</a:t>
            </a:r>
            <a:r>
              <a:rPr lang="en-GB" sz="1800" b="0" dirty="0">
                <a:latin typeface="Times New Roman" panose="02020603050405020304" pitchFamily="18" charset="0"/>
                <a:cs typeface="Times New Roman" panose="02020603050405020304" pitchFamily="18" charset="0"/>
              </a:rPr>
              <a:t> , accuracy 98%</a:t>
            </a:r>
          </a:p>
          <a:p>
            <a:r>
              <a:rPr lang="en-GB" sz="1800" b="0" dirty="0">
                <a:latin typeface="Times New Roman" panose="02020603050405020304" pitchFamily="18" charset="0"/>
                <a:cs typeface="Times New Roman" panose="02020603050405020304" pitchFamily="18" charset="0"/>
              </a:rPr>
              <a:t>3- After facing some issues </a:t>
            </a:r>
            <a:r>
              <a:rPr lang="en-GB" sz="1800" b="0" dirty="0" err="1">
                <a:latin typeface="Times New Roman" panose="02020603050405020304" pitchFamily="18" charset="0"/>
                <a:cs typeface="Times New Roman" panose="02020603050405020304" pitchFamily="18" charset="0"/>
              </a:rPr>
              <a:t>Tf-idf</a:t>
            </a:r>
            <a:r>
              <a:rPr lang="en-GB" sz="1800" b="0" dirty="0">
                <a:latin typeface="Times New Roman" panose="02020603050405020304" pitchFamily="18" charset="0"/>
                <a:cs typeface="Times New Roman" panose="02020603050405020304" pitchFamily="18" charset="0"/>
              </a:rPr>
              <a:t> Vectorizer &amp; </a:t>
            </a:r>
            <a:r>
              <a:rPr lang="en-GB" sz="1800" b="0" dirty="0" err="1">
                <a:latin typeface="Times New Roman" panose="02020603050405020304" pitchFamily="18" charset="0"/>
                <a:cs typeface="Times New Roman" panose="02020603050405020304" pitchFamily="18" charset="0"/>
              </a:rPr>
              <a:t>Xgboost</a:t>
            </a:r>
            <a:r>
              <a:rPr lang="en-GB" sz="1800" b="0" dirty="0">
                <a:latin typeface="Times New Roman" panose="02020603050405020304" pitchFamily="18" charset="0"/>
                <a:cs typeface="Times New Roman" panose="02020603050405020304" pitchFamily="18" charset="0"/>
              </a:rPr>
              <a:t>, get accuracy 94%</a:t>
            </a:r>
          </a:p>
          <a:p>
            <a:endParaRPr lang="en-GB" sz="1800" b="0" dirty="0">
              <a:latin typeface="Times New Roman" panose="02020603050405020304" pitchFamily="18" charset="0"/>
              <a:cs typeface="Times New Roman" panose="02020603050405020304" pitchFamily="18" charset="0"/>
            </a:endParaRPr>
          </a:p>
        </p:txBody>
      </p:sp>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a:xfrm>
            <a:off x="829621" y="668176"/>
            <a:ext cx="10122632" cy="652054"/>
          </a:xfrm>
        </p:spPr>
        <p:txBody>
          <a:bodyPr/>
          <a:lstStyle/>
          <a:p>
            <a:r>
              <a:rPr lang="en-GB" dirty="0"/>
              <a:t>Text classification</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17</a:t>
            </a:fld>
            <a:endParaRPr lang="en-US" dirty="0"/>
          </a:p>
        </p:txBody>
      </p:sp>
      <p:sp>
        <p:nvSpPr>
          <p:cNvPr id="2" name="Footer Placeholder 2">
            <a:extLst>
              <a:ext uri="{FF2B5EF4-FFF2-40B4-BE49-F238E27FC236}">
                <a16:creationId xmlns:a16="http://schemas.microsoft.com/office/drawing/2014/main" id="{423A51C8-5E9C-D9F1-22E4-4D61B52A396A}"/>
              </a:ext>
            </a:extLst>
          </p:cNvPr>
          <p:cNvSpPr>
            <a:spLocks noGrp="1"/>
          </p:cNvSpPr>
          <p:nvPr>
            <p:ph type="ftr" sz="quarter" idx="10"/>
          </p:nvPr>
        </p:nvSpPr>
        <p:spPr>
          <a:xfrm rot="16200000">
            <a:off x="8919032" y="3145435"/>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77658003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CF820-2970-9620-CA37-792797F94E31}"/>
              </a:ext>
            </a:extLst>
          </p:cNvPr>
          <p:cNvSpPr>
            <a:spLocks noGrp="1"/>
          </p:cNvSpPr>
          <p:nvPr>
            <p:ph type="title"/>
          </p:nvPr>
        </p:nvSpPr>
        <p:spPr/>
        <p:txBody>
          <a:bodyPr/>
          <a:lstStyle/>
          <a:p>
            <a:r>
              <a:rPr lang="en-GB" dirty="0"/>
              <a:t>Recommendation</a:t>
            </a:r>
            <a:endParaRPr lang="en-US" dirty="0"/>
          </a:p>
        </p:txBody>
      </p:sp>
      <p:sp>
        <p:nvSpPr>
          <p:cNvPr id="5" name="Slide Number Placeholder 4">
            <a:extLst>
              <a:ext uri="{FF2B5EF4-FFF2-40B4-BE49-F238E27FC236}">
                <a16:creationId xmlns:a16="http://schemas.microsoft.com/office/drawing/2014/main" id="{A644C390-7137-525B-A868-5F908BA77826}"/>
              </a:ext>
            </a:extLst>
          </p:cNvPr>
          <p:cNvSpPr>
            <a:spLocks noGrp="1"/>
          </p:cNvSpPr>
          <p:nvPr>
            <p:ph type="sldNum" sz="quarter" idx="11"/>
          </p:nvPr>
        </p:nvSpPr>
        <p:spPr/>
        <p:txBody>
          <a:bodyPr/>
          <a:lstStyle/>
          <a:p>
            <a:fld id="{09A01C0A-2BB6-49E7-91A3-DCB9F9F59583}" type="slidenum">
              <a:rPr lang="en-US" smtClean="0"/>
              <a:pPr/>
              <a:t>18</a:t>
            </a:fld>
            <a:endParaRPr lang="en-US" dirty="0"/>
          </a:p>
        </p:txBody>
      </p:sp>
      <p:sp>
        <p:nvSpPr>
          <p:cNvPr id="7" name="Footer Placeholder 2">
            <a:extLst>
              <a:ext uri="{FF2B5EF4-FFF2-40B4-BE49-F238E27FC236}">
                <a16:creationId xmlns:a16="http://schemas.microsoft.com/office/drawing/2014/main" id="{56C9044F-9F3C-D05C-A343-8AE3979B5773}"/>
              </a:ext>
            </a:extLst>
          </p:cNvPr>
          <p:cNvSpPr>
            <a:spLocks noGrp="1"/>
          </p:cNvSpPr>
          <p:nvPr>
            <p:ph type="ftr" sz="quarter" idx="10"/>
          </p:nvPr>
        </p:nvSpPr>
        <p:spPr>
          <a:xfrm rot="16200000">
            <a:off x="8854442" y="2953511"/>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88093451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8F864B-E3E1-8665-0730-EE5F02FC3D2B}"/>
              </a:ext>
            </a:extLst>
          </p:cNvPr>
          <p:cNvSpPr>
            <a:spLocks noGrp="1"/>
          </p:cNvSpPr>
          <p:nvPr>
            <p:ph type="body" sz="quarter" idx="3"/>
          </p:nvPr>
        </p:nvSpPr>
        <p:spPr>
          <a:xfrm>
            <a:off x="617108" y="1768043"/>
            <a:ext cx="10957784" cy="3830596"/>
          </a:xfrm>
        </p:spPr>
        <p:txBody>
          <a:bodyPr/>
          <a:lstStyle/>
          <a:p>
            <a:r>
              <a:rPr lang="en-GB" sz="2000" b="0" dirty="0">
                <a:latin typeface="Times New Roman" panose="02020603050405020304" pitchFamily="18" charset="0"/>
                <a:cs typeface="Times New Roman" panose="02020603050405020304" pitchFamily="18" charset="0"/>
              </a:rPr>
              <a:t>1- TF-IDF stands for Term Frequency Inverse Document Frequency of records. It can be defined as the calculation of how relevant a word in a series or corpus is to a text. The meaning increases proportionally to the number of times in the text a word appears but is compensated by the word frequency in the corpus (data-set).</a:t>
            </a:r>
          </a:p>
          <a:p>
            <a:r>
              <a:rPr lang="en-GB" sz="2000" b="0" dirty="0">
                <a:latin typeface="Times New Roman" panose="02020603050405020304" pitchFamily="18" charset="0"/>
                <a:cs typeface="Times New Roman" panose="02020603050405020304" pitchFamily="18" charset="0"/>
              </a:rPr>
              <a:t>2- Cosine similarity measures the similarity between two vectors of an inner product space. It is measured by the cosine of the angle between two vectors and determines whether two vectors are pointing in roughly the same direction. It is often used to measure document similarity in text analysis.</a:t>
            </a:r>
          </a:p>
        </p:txBody>
      </p:sp>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p:txBody>
          <a:bodyPr/>
          <a:lstStyle/>
          <a:p>
            <a:r>
              <a:rPr lang="en-GB" dirty="0"/>
              <a:t>Recommendation algorithm</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19</a:t>
            </a:fld>
            <a:endParaRPr lang="en-US" dirty="0"/>
          </a:p>
        </p:txBody>
      </p:sp>
      <p:sp>
        <p:nvSpPr>
          <p:cNvPr id="5" name="Footer Placeholder 2">
            <a:extLst>
              <a:ext uri="{FF2B5EF4-FFF2-40B4-BE49-F238E27FC236}">
                <a16:creationId xmlns:a16="http://schemas.microsoft.com/office/drawing/2014/main" id="{9EEF7D9D-F479-FE53-758E-08E0D85C3A02}"/>
              </a:ext>
            </a:extLst>
          </p:cNvPr>
          <p:cNvSpPr>
            <a:spLocks noGrp="1"/>
          </p:cNvSpPr>
          <p:nvPr>
            <p:ph type="ftr" sz="quarter" idx="10"/>
          </p:nvPr>
        </p:nvSpPr>
        <p:spPr>
          <a:xfrm rot="16200000">
            <a:off x="8854442" y="2953511"/>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116753788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3000" b="-13000"/>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B4B7996-D6EB-B542-D2AB-33C739CFBEF6}"/>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EC2BF64-D850-C9BA-2CE0-938A8F825929}"/>
              </a:ext>
            </a:extLst>
          </p:cNvPr>
          <p:cNvSpPr>
            <a:spLocks noGrp="1"/>
          </p:cNvSpPr>
          <p:nvPr>
            <p:ph type="sldNum" sz="quarter" idx="11"/>
          </p:nvPr>
        </p:nvSpPr>
        <p:spPr/>
        <p:txBody>
          <a:bodyPr/>
          <a:lstStyle/>
          <a:p>
            <a:fld id="{09A01C0A-2BB6-49E7-91A3-DCB9F9F59583}" type="slidenum">
              <a:rPr lang="en-US" smtClean="0"/>
              <a:pPr/>
              <a:t>2</a:t>
            </a:fld>
            <a:endParaRPr lang="en-US" dirty="0"/>
          </a:p>
        </p:txBody>
      </p:sp>
    </p:spTree>
    <p:extLst>
      <p:ext uri="{BB962C8B-B14F-4D97-AF65-F5344CB8AC3E}">
        <p14:creationId xmlns:p14="http://schemas.microsoft.com/office/powerpoint/2010/main" val="307483785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CF820-2970-9620-CA37-792797F94E31}"/>
              </a:ext>
            </a:extLst>
          </p:cNvPr>
          <p:cNvSpPr>
            <a:spLocks noGrp="1"/>
          </p:cNvSpPr>
          <p:nvPr>
            <p:ph type="title"/>
          </p:nvPr>
        </p:nvSpPr>
        <p:spPr/>
        <p:txBody>
          <a:bodyPr/>
          <a:lstStyle/>
          <a:p>
            <a:r>
              <a:rPr lang="en-GB" dirty="0"/>
              <a:t>LDA – Topic modelling</a:t>
            </a:r>
            <a:endParaRPr lang="en-US" dirty="0"/>
          </a:p>
        </p:txBody>
      </p:sp>
      <p:sp>
        <p:nvSpPr>
          <p:cNvPr id="5" name="Slide Number Placeholder 4">
            <a:extLst>
              <a:ext uri="{FF2B5EF4-FFF2-40B4-BE49-F238E27FC236}">
                <a16:creationId xmlns:a16="http://schemas.microsoft.com/office/drawing/2014/main" id="{A644C390-7137-525B-A868-5F908BA77826}"/>
              </a:ext>
            </a:extLst>
          </p:cNvPr>
          <p:cNvSpPr>
            <a:spLocks noGrp="1"/>
          </p:cNvSpPr>
          <p:nvPr>
            <p:ph type="sldNum" sz="quarter" idx="11"/>
          </p:nvPr>
        </p:nvSpPr>
        <p:spPr/>
        <p:txBody>
          <a:bodyPr/>
          <a:lstStyle/>
          <a:p>
            <a:fld id="{09A01C0A-2BB6-49E7-91A3-DCB9F9F59583}" type="slidenum">
              <a:rPr lang="en-US" smtClean="0"/>
              <a:pPr/>
              <a:t>20</a:t>
            </a:fld>
            <a:endParaRPr lang="en-US" dirty="0"/>
          </a:p>
        </p:txBody>
      </p:sp>
      <p:sp>
        <p:nvSpPr>
          <p:cNvPr id="7" name="Footer Placeholder 2">
            <a:extLst>
              <a:ext uri="{FF2B5EF4-FFF2-40B4-BE49-F238E27FC236}">
                <a16:creationId xmlns:a16="http://schemas.microsoft.com/office/drawing/2014/main" id="{56C9044F-9F3C-D05C-A343-8AE3979B5773}"/>
              </a:ext>
            </a:extLst>
          </p:cNvPr>
          <p:cNvSpPr>
            <a:spLocks noGrp="1"/>
          </p:cNvSpPr>
          <p:nvPr>
            <p:ph type="ftr" sz="quarter" idx="10"/>
          </p:nvPr>
        </p:nvSpPr>
        <p:spPr>
          <a:xfrm rot="16200000">
            <a:off x="8854442" y="2953511"/>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375189395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8F864B-E3E1-8665-0730-EE5F02FC3D2B}"/>
              </a:ext>
            </a:extLst>
          </p:cNvPr>
          <p:cNvSpPr>
            <a:spLocks noGrp="1"/>
          </p:cNvSpPr>
          <p:nvPr>
            <p:ph type="body" sz="quarter" idx="3"/>
          </p:nvPr>
        </p:nvSpPr>
        <p:spPr>
          <a:xfrm>
            <a:off x="617108" y="1439312"/>
            <a:ext cx="10957784" cy="1432357"/>
          </a:xfrm>
        </p:spPr>
        <p:txBody>
          <a:bodyPr/>
          <a:lstStyle/>
          <a:p>
            <a:r>
              <a:rPr lang="en-GB" sz="2000" b="0" i="0" dirty="0">
                <a:solidFill>
                  <a:srgbClr val="222222"/>
                </a:solidFill>
                <a:effectLst/>
                <a:latin typeface="Times New Roman" panose="02020603050405020304" pitchFamily="18" charset="0"/>
                <a:cs typeface="Times New Roman" panose="02020603050405020304" pitchFamily="18" charset="0"/>
              </a:rPr>
              <a:t>A tool and technique for Topic Modelling, Latent Dirichlet Allocation (LDA) classifies or categorizes the text into a document and the words per topic, these are modelled based on the Dirichlet distributions and processes.</a:t>
            </a:r>
            <a:endParaRPr lang="en-GB" sz="2800" b="0" dirty="0">
              <a:latin typeface="Times New Roman" panose="02020603050405020304" pitchFamily="18" charset="0"/>
              <a:cs typeface="Times New Roman" panose="02020603050405020304" pitchFamily="18" charset="0"/>
            </a:endParaRPr>
          </a:p>
        </p:txBody>
      </p:sp>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a:xfrm>
            <a:off x="850168" y="520633"/>
            <a:ext cx="10122632" cy="652054"/>
          </a:xfrm>
        </p:spPr>
        <p:txBody>
          <a:bodyPr/>
          <a:lstStyle/>
          <a:p>
            <a:r>
              <a:rPr lang="en-GB" dirty="0"/>
              <a:t>LDA</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21</a:t>
            </a:fld>
            <a:endParaRPr lang="en-US" dirty="0"/>
          </a:p>
        </p:txBody>
      </p:sp>
      <p:sp>
        <p:nvSpPr>
          <p:cNvPr id="5" name="Footer Placeholder 2">
            <a:extLst>
              <a:ext uri="{FF2B5EF4-FFF2-40B4-BE49-F238E27FC236}">
                <a16:creationId xmlns:a16="http://schemas.microsoft.com/office/drawing/2014/main" id="{9EEF7D9D-F479-FE53-758E-08E0D85C3A02}"/>
              </a:ext>
            </a:extLst>
          </p:cNvPr>
          <p:cNvSpPr>
            <a:spLocks noGrp="1"/>
          </p:cNvSpPr>
          <p:nvPr>
            <p:ph type="ftr" sz="quarter" idx="10"/>
          </p:nvPr>
        </p:nvSpPr>
        <p:spPr>
          <a:xfrm rot="16200000">
            <a:off x="8854442" y="2953511"/>
            <a:ext cx="6291068" cy="384048"/>
          </a:xfrm>
        </p:spPr>
        <p:txBody>
          <a:bodyPr/>
          <a:lstStyle/>
          <a:p>
            <a:r>
              <a:rPr lang="en-US" dirty="0"/>
              <a:t>your recommender</a:t>
            </a:r>
          </a:p>
          <a:p>
            <a:endParaRPr lang="en-US" dirty="0"/>
          </a:p>
        </p:txBody>
      </p:sp>
      <p:pic>
        <p:nvPicPr>
          <p:cNvPr id="3" name="Picture 2">
            <a:extLst>
              <a:ext uri="{FF2B5EF4-FFF2-40B4-BE49-F238E27FC236}">
                <a16:creationId xmlns:a16="http://schemas.microsoft.com/office/drawing/2014/main" id="{8EA4CE7A-FA81-5E5D-BC62-08A140148664}"/>
              </a:ext>
            </a:extLst>
          </p:cNvPr>
          <p:cNvPicPr>
            <a:picLocks noChangeAspect="1"/>
          </p:cNvPicPr>
          <p:nvPr/>
        </p:nvPicPr>
        <p:blipFill>
          <a:blip r:embed="rId2"/>
          <a:stretch>
            <a:fillRect/>
          </a:stretch>
        </p:blipFill>
        <p:spPr>
          <a:xfrm>
            <a:off x="3414455" y="2744866"/>
            <a:ext cx="6310313" cy="3546203"/>
          </a:xfrm>
          <a:prstGeom prst="rect">
            <a:avLst/>
          </a:prstGeom>
        </p:spPr>
      </p:pic>
    </p:spTree>
    <p:extLst>
      <p:ext uri="{BB962C8B-B14F-4D97-AF65-F5344CB8AC3E}">
        <p14:creationId xmlns:p14="http://schemas.microsoft.com/office/powerpoint/2010/main" val="216749272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a:xfrm>
            <a:off x="850168" y="520633"/>
            <a:ext cx="10122632" cy="652054"/>
          </a:xfrm>
        </p:spPr>
        <p:txBody>
          <a:bodyPr/>
          <a:lstStyle/>
          <a:p>
            <a:r>
              <a:rPr lang="en-GB" dirty="0"/>
              <a:t>LDA</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22</a:t>
            </a:fld>
            <a:endParaRPr lang="en-US" dirty="0"/>
          </a:p>
        </p:txBody>
      </p:sp>
      <p:sp>
        <p:nvSpPr>
          <p:cNvPr id="5" name="Footer Placeholder 2">
            <a:extLst>
              <a:ext uri="{FF2B5EF4-FFF2-40B4-BE49-F238E27FC236}">
                <a16:creationId xmlns:a16="http://schemas.microsoft.com/office/drawing/2014/main" id="{9EEF7D9D-F479-FE53-758E-08E0D85C3A02}"/>
              </a:ext>
            </a:extLst>
          </p:cNvPr>
          <p:cNvSpPr>
            <a:spLocks noGrp="1"/>
          </p:cNvSpPr>
          <p:nvPr>
            <p:ph type="ftr" sz="quarter" idx="10"/>
          </p:nvPr>
        </p:nvSpPr>
        <p:spPr>
          <a:xfrm rot="16200000">
            <a:off x="8854442" y="2953511"/>
            <a:ext cx="6291068" cy="384048"/>
          </a:xfrm>
        </p:spPr>
        <p:txBody>
          <a:bodyPr/>
          <a:lstStyle/>
          <a:p>
            <a:r>
              <a:rPr lang="en-US" dirty="0"/>
              <a:t>your recommender</a:t>
            </a:r>
          </a:p>
          <a:p>
            <a:endParaRPr lang="en-US" dirty="0"/>
          </a:p>
        </p:txBody>
      </p:sp>
      <p:pic>
        <p:nvPicPr>
          <p:cNvPr id="9" name="Picture 8">
            <a:extLst>
              <a:ext uri="{FF2B5EF4-FFF2-40B4-BE49-F238E27FC236}">
                <a16:creationId xmlns:a16="http://schemas.microsoft.com/office/drawing/2014/main" id="{183E31BF-DF38-B4AE-A367-805C4BFE7B0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23704" b="7666"/>
          <a:stretch/>
        </p:blipFill>
        <p:spPr bwMode="auto">
          <a:xfrm>
            <a:off x="432676" y="1738470"/>
            <a:ext cx="10957616" cy="422984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3541225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CF820-2970-9620-CA37-792797F94E31}"/>
              </a:ext>
            </a:extLst>
          </p:cNvPr>
          <p:cNvSpPr>
            <a:spLocks noGrp="1"/>
          </p:cNvSpPr>
          <p:nvPr>
            <p:ph type="title"/>
          </p:nvPr>
        </p:nvSpPr>
        <p:spPr/>
        <p:txBody>
          <a:bodyPr/>
          <a:lstStyle/>
          <a:p>
            <a:r>
              <a:rPr lang="en-GB" dirty="0"/>
              <a:t>summarization</a:t>
            </a:r>
            <a:endParaRPr lang="en-US" dirty="0"/>
          </a:p>
        </p:txBody>
      </p:sp>
      <p:sp>
        <p:nvSpPr>
          <p:cNvPr id="5" name="Slide Number Placeholder 4">
            <a:extLst>
              <a:ext uri="{FF2B5EF4-FFF2-40B4-BE49-F238E27FC236}">
                <a16:creationId xmlns:a16="http://schemas.microsoft.com/office/drawing/2014/main" id="{A644C390-7137-525B-A868-5F908BA77826}"/>
              </a:ext>
            </a:extLst>
          </p:cNvPr>
          <p:cNvSpPr>
            <a:spLocks noGrp="1"/>
          </p:cNvSpPr>
          <p:nvPr>
            <p:ph type="sldNum" sz="quarter" idx="11"/>
          </p:nvPr>
        </p:nvSpPr>
        <p:spPr/>
        <p:txBody>
          <a:bodyPr/>
          <a:lstStyle/>
          <a:p>
            <a:fld id="{09A01C0A-2BB6-49E7-91A3-DCB9F9F59583}" type="slidenum">
              <a:rPr lang="en-US" smtClean="0"/>
              <a:pPr/>
              <a:t>23</a:t>
            </a:fld>
            <a:endParaRPr lang="en-US" dirty="0"/>
          </a:p>
        </p:txBody>
      </p:sp>
      <p:sp>
        <p:nvSpPr>
          <p:cNvPr id="7" name="Footer Placeholder 2">
            <a:extLst>
              <a:ext uri="{FF2B5EF4-FFF2-40B4-BE49-F238E27FC236}">
                <a16:creationId xmlns:a16="http://schemas.microsoft.com/office/drawing/2014/main" id="{56C9044F-9F3C-D05C-A343-8AE3979B5773}"/>
              </a:ext>
            </a:extLst>
          </p:cNvPr>
          <p:cNvSpPr>
            <a:spLocks noGrp="1"/>
          </p:cNvSpPr>
          <p:nvPr>
            <p:ph type="ftr" sz="quarter" idx="10"/>
          </p:nvPr>
        </p:nvSpPr>
        <p:spPr>
          <a:xfrm rot="16200000">
            <a:off x="8854442" y="2943237"/>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283076605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8F864B-E3E1-8665-0730-EE5F02FC3D2B}"/>
              </a:ext>
            </a:extLst>
          </p:cNvPr>
          <p:cNvSpPr>
            <a:spLocks noGrp="1"/>
          </p:cNvSpPr>
          <p:nvPr>
            <p:ph type="body" sz="quarter" idx="3"/>
          </p:nvPr>
        </p:nvSpPr>
        <p:spPr>
          <a:xfrm>
            <a:off x="617108" y="1932901"/>
            <a:ext cx="10957784" cy="3327468"/>
          </a:xfrm>
        </p:spPr>
        <p:txBody>
          <a:bodyPr/>
          <a:lstStyle/>
          <a:p>
            <a:r>
              <a:rPr lang="en-GB" sz="1800" b="0" dirty="0">
                <a:latin typeface="Times New Roman" panose="02020603050405020304" pitchFamily="18" charset="0"/>
                <a:cs typeface="Times New Roman" panose="02020603050405020304" pitchFamily="18" charset="0"/>
              </a:rPr>
              <a:t>Summarization creates a shorter version of a document or an article that captures all the important information. Along with translation, it is another example of a task that can be formulated as a sequence-to-sequence task. Summarization can be:</a:t>
            </a:r>
          </a:p>
          <a:p>
            <a:r>
              <a:rPr lang="en-GB" sz="1800" b="0" dirty="0">
                <a:latin typeface="Times New Roman" panose="02020603050405020304" pitchFamily="18" charset="0"/>
                <a:cs typeface="Times New Roman" panose="02020603050405020304" pitchFamily="18" charset="0"/>
              </a:rPr>
              <a:t>Extractive: extract the most relevant information from a document.</a:t>
            </a:r>
          </a:p>
          <a:p>
            <a:r>
              <a:rPr lang="en-GB" sz="1800" b="0" dirty="0">
                <a:latin typeface="Times New Roman" panose="02020603050405020304" pitchFamily="18" charset="0"/>
                <a:cs typeface="Times New Roman" panose="02020603050405020304" pitchFamily="18" charset="0"/>
              </a:rPr>
              <a:t>Abstractive: generate new text that captures the most relevant information.</a:t>
            </a:r>
          </a:p>
          <a:p>
            <a:endParaRPr lang="en-US" sz="1800" b="0" dirty="0">
              <a:latin typeface="Times New Roman" panose="02020603050405020304" pitchFamily="18" charset="0"/>
              <a:cs typeface="Times New Roman" panose="02020603050405020304" pitchFamily="18" charset="0"/>
            </a:endParaRPr>
          </a:p>
        </p:txBody>
      </p:sp>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p:txBody>
          <a:bodyPr/>
          <a:lstStyle/>
          <a:p>
            <a:r>
              <a:rPr lang="en-GB" dirty="0"/>
              <a:t>Summarization</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24</a:t>
            </a:fld>
            <a:endParaRPr lang="en-US" dirty="0"/>
          </a:p>
        </p:txBody>
      </p:sp>
      <p:sp>
        <p:nvSpPr>
          <p:cNvPr id="2" name="Footer Placeholder 2">
            <a:extLst>
              <a:ext uri="{FF2B5EF4-FFF2-40B4-BE49-F238E27FC236}">
                <a16:creationId xmlns:a16="http://schemas.microsoft.com/office/drawing/2014/main" id="{5E00F0A8-CD51-BB1F-9A88-C8E97B4E707A}"/>
              </a:ext>
            </a:extLst>
          </p:cNvPr>
          <p:cNvSpPr>
            <a:spLocks noGrp="1"/>
          </p:cNvSpPr>
          <p:nvPr>
            <p:ph type="ftr" sz="quarter" idx="10"/>
          </p:nvPr>
        </p:nvSpPr>
        <p:spPr>
          <a:xfrm rot="16200000">
            <a:off x="8926361" y="3045979"/>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250984797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8F864B-E3E1-8665-0730-EE5F02FC3D2B}"/>
              </a:ext>
            </a:extLst>
          </p:cNvPr>
          <p:cNvSpPr>
            <a:spLocks noGrp="1"/>
          </p:cNvSpPr>
          <p:nvPr>
            <p:ph type="body" sz="quarter" idx="3"/>
          </p:nvPr>
        </p:nvSpPr>
        <p:spPr>
          <a:xfrm>
            <a:off x="617108" y="1932901"/>
            <a:ext cx="10957784" cy="3327468"/>
          </a:xfrm>
        </p:spPr>
        <p:txBody>
          <a:bodyPr/>
          <a:lstStyle/>
          <a:p>
            <a:r>
              <a:rPr lang="en-GB" sz="2000" b="0" dirty="0">
                <a:latin typeface="Times New Roman" panose="02020603050405020304" pitchFamily="18" charset="0"/>
                <a:cs typeface="Times New Roman" panose="02020603050405020304" pitchFamily="18" charset="0"/>
              </a:rPr>
              <a:t>Abstractive Methods</a:t>
            </a:r>
          </a:p>
          <a:p>
            <a:pPr marL="285750" indent="-285750">
              <a:buFontTx/>
              <a:buChar char="-"/>
            </a:pPr>
            <a:r>
              <a:rPr lang="en-GB" sz="2000" b="0" dirty="0">
                <a:latin typeface="Times New Roman" panose="02020603050405020304" pitchFamily="18" charset="0"/>
                <a:cs typeface="Times New Roman" panose="02020603050405020304" pitchFamily="18" charset="0"/>
              </a:rPr>
              <a:t>Transformers models like: Bert.</a:t>
            </a:r>
          </a:p>
          <a:p>
            <a:pPr marL="285750" indent="-285750">
              <a:buFontTx/>
              <a:buChar char="-"/>
            </a:pPr>
            <a:r>
              <a:rPr lang="en-GB" sz="2000" b="0" dirty="0" err="1">
                <a:latin typeface="Times New Roman" panose="02020603050405020304" pitchFamily="18" charset="0"/>
                <a:cs typeface="Times New Roman" panose="02020603050405020304" pitchFamily="18" charset="0"/>
              </a:rPr>
              <a:t>Reinforcment</a:t>
            </a:r>
            <a:r>
              <a:rPr lang="en-GB" sz="2000" b="0" dirty="0">
                <a:latin typeface="Times New Roman" panose="02020603050405020304" pitchFamily="18" charset="0"/>
                <a:cs typeface="Times New Roman" panose="02020603050405020304" pitchFamily="18" charset="0"/>
              </a:rPr>
              <a:t> learning like: </a:t>
            </a:r>
            <a:r>
              <a:rPr lang="en-GB" sz="2000" b="0" dirty="0" err="1">
                <a:latin typeface="Times New Roman" panose="02020603050405020304" pitchFamily="18" charset="0"/>
                <a:cs typeface="Times New Roman" panose="02020603050405020304" pitchFamily="18" charset="0"/>
              </a:rPr>
              <a:t>seqGAN</a:t>
            </a:r>
            <a:endParaRPr lang="en-GB" sz="2000" b="0" dirty="0">
              <a:latin typeface="Times New Roman" panose="02020603050405020304" pitchFamily="18" charset="0"/>
              <a:cs typeface="Times New Roman" panose="02020603050405020304" pitchFamily="18" charset="0"/>
            </a:endParaRPr>
          </a:p>
          <a:p>
            <a:pPr marL="285750" indent="-285750">
              <a:buFontTx/>
              <a:buChar char="-"/>
            </a:pPr>
            <a:endParaRPr lang="en-GB" sz="2000" b="0" dirty="0">
              <a:latin typeface="Times New Roman" panose="02020603050405020304" pitchFamily="18" charset="0"/>
              <a:cs typeface="Times New Roman" panose="02020603050405020304" pitchFamily="18" charset="0"/>
            </a:endParaRPr>
          </a:p>
        </p:txBody>
      </p:sp>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p:txBody>
          <a:bodyPr/>
          <a:lstStyle/>
          <a:p>
            <a:r>
              <a:rPr lang="en-GB" dirty="0"/>
              <a:t>Summarization</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25</a:t>
            </a:fld>
            <a:endParaRPr lang="en-US" dirty="0"/>
          </a:p>
        </p:txBody>
      </p:sp>
      <p:sp>
        <p:nvSpPr>
          <p:cNvPr id="2" name="Footer Placeholder 2">
            <a:extLst>
              <a:ext uri="{FF2B5EF4-FFF2-40B4-BE49-F238E27FC236}">
                <a16:creationId xmlns:a16="http://schemas.microsoft.com/office/drawing/2014/main" id="{E36F1691-3440-4FB5-D495-FA76FCF9556A}"/>
              </a:ext>
            </a:extLst>
          </p:cNvPr>
          <p:cNvSpPr>
            <a:spLocks noGrp="1"/>
          </p:cNvSpPr>
          <p:nvPr>
            <p:ph type="ftr" sz="quarter" idx="10"/>
          </p:nvPr>
        </p:nvSpPr>
        <p:spPr>
          <a:xfrm rot="16200000">
            <a:off x="8926361" y="3045979"/>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173630397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8F864B-E3E1-8665-0730-EE5F02FC3D2B}"/>
              </a:ext>
            </a:extLst>
          </p:cNvPr>
          <p:cNvSpPr>
            <a:spLocks noGrp="1"/>
          </p:cNvSpPr>
          <p:nvPr>
            <p:ph type="body" sz="quarter" idx="3"/>
          </p:nvPr>
        </p:nvSpPr>
        <p:spPr>
          <a:xfrm>
            <a:off x="617108" y="2042062"/>
            <a:ext cx="10957784" cy="4091609"/>
          </a:xfrm>
        </p:spPr>
        <p:txBody>
          <a:bodyPr/>
          <a:lstStyle/>
          <a:p>
            <a:r>
              <a:rPr lang="en-GB" sz="2000" b="0" dirty="0">
                <a:latin typeface="Times New Roman" panose="02020603050405020304" pitchFamily="18" charset="0"/>
                <a:cs typeface="Times New Roman" panose="02020603050405020304" pitchFamily="18" charset="0"/>
              </a:rPr>
              <a:t>Abstractive: generate new text that captures the most relevant information.</a:t>
            </a:r>
          </a:p>
          <a:p>
            <a:pPr marL="285750" indent="-285750">
              <a:buFontTx/>
              <a:buChar char="-"/>
            </a:pPr>
            <a:r>
              <a:rPr lang="en-GB" sz="2000" b="0" dirty="0">
                <a:latin typeface="Times New Roman" panose="02020603050405020304" pitchFamily="18" charset="0"/>
                <a:cs typeface="Times New Roman" panose="02020603050405020304" pitchFamily="18" charset="0"/>
              </a:rPr>
              <a:t>Arabic Tf5 Large model:</a:t>
            </a:r>
          </a:p>
          <a:p>
            <a:r>
              <a:rPr lang="en-GB" sz="2000" b="0" dirty="0">
                <a:latin typeface="Times New Roman" panose="02020603050405020304" pitchFamily="18" charset="0"/>
                <a:cs typeface="Times New Roman" panose="02020603050405020304" pitchFamily="18" charset="0"/>
              </a:rPr>
              <a:t>A customized T5 Model for Arabic and English Task. It could be used as an alternative for google/mt5-large model, as it's much smaller and only targets Arabic and English based tasks.</a:t>
            </a:r>
          </a:p>
          <a:p>
            <a:endParaRPr lang="en-GB" sz="2000" b="0" dirty="0">
              <a:latin typeface="Times New Roman" panose="02020603050405020304" pitchFamily="18" charset="0"/>
              <a:cs typeface="Times New Roman" panose="02020603050405020304" pitchFamily="18" charset="0"/>
            </a:endParaRPr>
          </a:p>
          <a:p>
            <a:r>
              <a:rPr lang="en-GB" sz="2000" b="0" dirty="0">
                <a:latin typeface="Times New Roman" panose="02020603050405020304" pitchFamily="18" charset="0"/>
                <a:cs typeface="Times New Roman" panose="02020603050405020304" pitchFamily="18" charset="0"/>
                <a:hlinkClick r:id="rId2"/>
              </a:rPr>
              <a:t>https://huggingface.co/marefa-nlp/summarization-arabic-english-news</a:t>
            </a:r>
            <a:endParaRPr lang="en-GB" sz="2000" b="0" dirty="0">
              <a:latin typeface="Times New Roman" panose="02020603050405020304" pitchFamily="18" charset="0"/>
              <a:cs typeface="Times New Roman" panose="02020603050405020304" pitchFamily="18" charset="0"/>
            </a:endParaRPr>
          </a:p>
          <a:p>
            <a:endParaRPr lang="en-GB" sz="2000" b="0" dirty="0">
              <a:latin typeface="Times New Roman" panose="02020603050405020304" pitchFamily="18" charset="0"/>
              <a:cs typeface="Times New Roman" panose="02020603050405020304" pitchFamily="18" charset="0"/>
            </a:endParaRPr>
          </a:p>
        </p:txBody>
      </p:sp>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p:txBody>
          <a:bodyPr/>
          <a:lstStyle/>
          <a:p>
            <a:r>
              <a:rPr lang="en-GB" dirty="0"/>
              <a:t>Summarization</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26</a:t>
            </a:fld>
            <a:endParaRPr lang="en-US" dirty="0"/>
          </a:p>
        </p:txBody>
      </p:sp>
      <p:sp>
        <p:nvSpPr>
          <p:cNvPr id="2" name="Footer Placeholder 2">
            <a:extLst>
              <a:ext uri="{FF2B5EF4-FFF2-40B4-BE49-F238E27FC236}">
                <a16:creationId xmlns:a16="http://schemas.microsoft.com/office/drawing/2014/main" id="{6735D067-74BB-7C36-8381-BA67E51696D1}"/>
              </a:ext>
            </a:extLst>
          </p:cNvPr>
          <p:cNvSpPr>
            <a:spLocks noGrp="1"/>
          </p:cNvSpPr>
          <p:nvPr>
            <p:ph type="ftr" sz="quarter" idx="10"/>
          </p:nvPr>
        </p:nvSpPr>
        <p:spPr>
          <a:xfrm rot="16200000">
            <a:off x="8926361" y="3045979"/>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236697178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CF820-2970-9620-CA37-792797F94E31}"/>
              </a:ext>
            </a:extLst>
          </p:cNvPr>
          <p:cNvSpPr>
            <a:spLocks noGrp="1"/>
          </p:cNvSpPr>
          <p:nvPr>
            <p:ph type="title"/>
          </p:nvPr>
        </p:nvSpPr>
        <p:spPr/>
        <p:txBody>
          <a:bodyPr/>
          <a:lstStyle/>
          <a:p>
            <a:r>
              <a:rPr lang="en-GB" dirty="0"/>
              <a:t>deployment</a:t>
            </a:r>
            <a:endParaRPr lang="en-US" dirty="0"/>
          </a:p>
        </p:txBody>
      </p:sp>
      <p:sp>
        <p:nvSpPr>
          <p:cNvPr id="5" name="Slide Number Placeholder 4">
            <a:extLst>
              <a:ext uri="{FF2B5EF4-FFF2-40B4-BE49-F238E27FC236}">
                <a16:creationId xmlns:a16="http://schemas.microsoft.com/office/drawing/2014/main" id="{A644C390-7137-525B-A868-5F908BA77826}"/>
              </a:ext>
            </a:extLst>
          </p:cNvPr>
          <p:cNvSpPr>
            <a:spLocks noGrp="1"/>
          </p:cNvSpPr>
          <p:nvPr>
            <p:ph type="sldNum" sz="quarter" idx="11"/>
          </p:nvPr>
        </p:nvSpPr>
        <p:spPr/>
        <p:txBody>
          <a:bodyPr/>
          <a:lstStyle/>
          <a:p>
            <a:fld id="{09A01C0A-2BB6-49E7-91A3-DCB9F9F59583}" type="slidenum">
              <a:rPr lang="en-US" smtClean="0"/>
              <a:pPr/>
              <a:t>27</a:t>
            </a:fld>
            <a:endParaRPr lang="en-US" dirty="0"/>
          </a:p>
        </p:txBody>
      </p:sp>
      <p:sp>
        <p:nvSpPr>
          <p:cNvPr id="3" name="Footer Placeholder 2">
            <a:extLst>
              <a:ext uri="{FF2B5EF4-FFF2-40B4-BE49-F238E27FC236}">
                <a16:creationId xmlns:a16="http://schemas.microsoft.com/office/drawing/2014/main" id="{5676BE5D-134B-5AE9-203E-11F30B89740F}"/>
              </a:ext>
            </a:extLst>
          </p:cNvPr>
          <p:cNvSpPr>
            <a:spLocks noGrp="1"/>
          </p:cNvSpPr>
          <p:nvPr>
            <p:ph type="ftr" sz="quarter" idx="10"/>
          </p:nvPr>
        </p:nvSpPr>
        <p:spPr>
          <a:xfrm rot="16200000">
            <a:off x="8926361" y="3045979"/>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121917069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8F864B-E3E1-8665-0730-EE5F02FC3D2B}"/>
              </a:ext>
            </a:extLst>
          </p:cNvPr>
          <p:cNvSpPr>
            <a:spLocks noGrp="1"/>
          </p:cNvSpPr>
          <p:nvPr>
            <p:ph type="body" sz="quarter" idx="3"/>
          </p:nvPr>
        </p:nvSpPr>
        <p:spPr>
          <a:xfrm>
            <a:off x="617108" y="1932901"/>
            <a:ext cx="10957784" cy="1837715"/>
          </a:xfrm>
        </p:spPr>
        <p:txBody>
          <a:bodyPr/>
          <a:lstStyle/>
          <a:p>
            <a:r>
              <a:rPr lang="en-GB" sz="2000" b="0" dirty="0"/>
              <a:t>Streamlit is an open-source Python library that makes it easy to create and share beautiful, custom web apps for machine learning and data science projects. In just a few minutes you can build and deploy powerful apps. </a:t>
            </a:r>
            <a:endParaRPr lang="en-US" sz="2000" b="0" dirty="0"/>
          </a:p>
        </p:txBody>
      </p:sp>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p:txBody>
          <a:bodyPr/>
          <a:lstStyle/>
          <a:p>
            <a:r>
              <a:rPr lang="en-GB" dirty="0" err="1"/>
              <a:t>streamlit</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28</a:t>
            </a:fld>
            <a:endParaRPr lang="en-US" dirty="0"/>
          </a:p>
        </p:txBody>
      </p:sp>
      <p:sp>
        <p:nvSpPr>
          <p:cNvPr id="3" name="Footer Placeholder 2">
            <a:extLst>
              <a:ext uri="{FF2B5EF4-FFF2-40B4-BE49-F238E27FC236}">
                <a16:creationId xmlns:a16="http://schemas.microsoft.com/office/drawing/2014/main" id="{DDB30CF7-2C35-2166-A819-EB4F89928DEE}"/>
              </a:ext>
            </a:extLst>
          </p:cNvPr>
          <p:cNvSpPr>
            <a:spLocks noGrp="1"/>
          </p:cNvSpPr>
          <p:nvPr>
            <p:ph type="ftr" sz="quarter" idx="10"/>
          </p:nvPr>
        </p:nvSpPr>
        <p:spPr>
          <a:xfrm rot="16200000">
            <a:off x="8926361" y="3045979"/>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69864989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a:xfrm rot="16200000">
            <a:off x="9090989" y="3101012"/>
            <a:ext cx="6291068" cy="89043"/>
          </a:xfrm>
        </p:spPr>
        <p:txBody>
          <a:bodyPr/>
          <a:lstStyle/>
          <a:p>
            <a:r>
              <a:rPr lang="en-US" dirty="0"/>
              <a:t>your recommender</a:t>
            </a:r>
          </a:p>
          <a:p>
            <a:endParaRPr lang="en-US" dirty="0"/>
          </a:p>
          <a:p>
            <a:endParaRPr lang="en-US" dirty="0"/>
          </a:p>
          <a:p>
            <a:endParaRPr lang="en-US" dirty="0"/>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29</a:t>
            </a:fld>
            <a:endParaRPr lang="en-US" dirty="0"/>
          </a:p>
        </p:txBody>
      </p:sp>
    </p:spTree>
    <p:extLst>
      <p:ext uri="{BB962C8B-B14F-4D97-AF65-F5344CB8AC3E}">
        <p14:creationId xmlns:p14="http://schemas.microsoft.com/office/powerpoint/2010/main" val="102378348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7B668D93-3CA7-1639-39B4-9280A426A792}"/>
              </a:ext>
            </a:extLst>
          </p:cNvPr>
          <p:cNvPicPr>
            <a:picLocks noGrp="1" noChangeAspect="1"/>
          </p:cNvPicPr>
          <p:nvPr>
            <p:ph type="pic" sz="quarter" idx="10"/>
          </p:nvPr>
        </p:nvPicPr>
        <p:blipFill rotWithShape="1">
          <a:blip r:embed="rId3"/>
          <a:srcRect l="9381" r="10772" b="12363"/>
          <a:stretch/>
        </p:blipFill>
        <p:spPr>
          <a:xfrm>
            <a:off x="1068512" y="653461"/>
            <a:ext cx="5161418" cy="4863761"/>
          </a:xfrm>
        </p:spPr>
      </p:pic>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a:xfrm>
            <a:off x="6696221" y="310980"/>
            <a:ext cx="4834517" cy="2774361"/>
          </a:xfrm>
        </p:spPr>
        <p:txBody>
          <a:bodyPr/>
          <a:lstStyle/>
          <a:p>
            <a:r>
              <a:rPr lang="en-US" dirty="0"/>
              <a:t>AGENDA</a:t>
            </a:r>
          </a:p>
        </p:txBody>
      </p:sp>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a:xfrm>
            <a:off x="6696220" y="3429000"/>
            <a:ext cx="4834517" cy="1871926"/>
          </a:xfrm>
        </p:spPr>
        <p:txBody>
          <a:bodyPr/>
          <a:lstStyle/>
          <a:p>
            <a:r>
              <a:rPr lang="en-US" dirty="0"/>
              <a:t>INTRODUCTION </a:t>
            </a:r>
          </a:p>
          <a:p>
            <a:r>
              <a:rPr lang="en-US" dirty="0"/>
              <a:t>PRIMARY GOALS</a:t>
            </a:r>
          </a:p>
          <a:p>
            <a:r>
              <a:rPr lang="en-GB" dirty="0"/>
              <a:t>project Steps</a:t>
            </a:r>
            <a:endParaRPr lang="en-US" dirty="0"/>
          </a:p>
          <a:p>
            <a:endParaRPr lang="en-US" dirty="0"/>
          </a:p>
          <a:p>
            <a:endParaRPr lang="en-US" dirty="0"/>
          </a:p>
        </p:txBody>
      </p:sp>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867072" y="2918445"/>
            <a:ext cx="251791" cy="2071501"/>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17173505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dirty="0">
                <a:solidFill>
                  <a:schemeClr val="bg1"/>
                </a:solidFill>
              </a:rPr>
              <a:t>INTRO</a:t>
            </a: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p:txBody>
          <a:bodyPr/>
          <a:lstStyle/>
          <a:p>
            <a:r>
              <a:rPr lang="en-GB" dirty="0"/>
              <a:t>A recommendation system is an artificial intelligence or AI algorithm, usually associated with machine learning, that uses Big Data to suggest or recommend additional products to consumers. These can be based on various criteria, including past purchases, search history, demographic information, and other factors.</a:t>
            </a:r>
            <a:endParaRPr lang="en-US" dirty="0"/>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your recommender</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4</a:t>
            </a:fld>
            <a:endParaRPr lang="en-US" dirty="0"/>
          </a:p>
        </p:txBody>
      </p:sp>
    </p:spTree>
    <p:extLst>
      <p:ext uri="{BB962C8B-B14F-4D97-AF65-F5344CB8AC3E}">
        <p14:creationId xmlns:p14="http://schemas.microsoft.com/office/powerpoint/2010/main" val="61250014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p:txBody>
          <a:bodyPr/>
          <a:lstStyle/>
          <a:p>
            <a:r>
              <a:rPr lang="en-US" dirty="0"/>
              <a:t>PRIMARY GOALS</a:t>
            </a:r>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dirty="0"/>
              <a:t>your recommender</a:t>
            </a:r>
          </a:p>
          <a:p>
            <a:endParaRPr lang="en-US" dirty="0"/>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5</a:t>
            </a:fld>
            <a:endParaRPr lang="en-US" dirty="0"/>
          </a:p>
        </p:txBody>
      </p:sp>
    </p:spTree>
    <p:extLst>
      <p:ext uri="{BB962C8B-B14F-4D97-AF65-F5344CB8AC3E}">
        <p14:creationId xmlns:p14="http://schemas.microsoft.com/office/powerpoint/2010/main" val="252161532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dirty="0"/>
              <a:t>your recommender</a:t>
            </a:r>
          </a:p>
          <a:p>
            <a:endParaRPr lang="en-US" dirty="0"/>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6</a:t>
            </a:fld>
            <a:endParaRPr lang="en-US" dirty="0"/>
          </a:p>
        </p:txBody>
      </p:sp>
      <p:sp>
        <p:nvSpPr>
          <p:cNvPr id="11" name="TextBox 10">
            <a:extLst>
              <a:ext uri="{FF2B5EF4-FFF2-40B4-BE49-F238E27FC236}">
                <a16:creationId xmlns:a16="http://schemas.microsoft.com/office/drawing/2014/main" id="{9DA482B0-B9C9-F55F-FFA0-F01F7F37EEF8}"/>
              </a:ext>
            </a:extLst>
          </p:cNvPr>
          <p:cNvSpPr txBox="1"/>
          <p:nvPr/>
        </p:nvSpPr>
        <p:spPr>
          <a:xfrm>
            <a:off x="1037261" y="1160376"/>
            <a:ext cx="10117477" cy="3970318"/>
          </a:xfrm>
          <a:prstGeom prst="rect">
            <a:avLst/>
          </a:prstGeom>
          <a:noFill/>
        </p:spPr>
        <p:txBody>
          <a:bodyPr wrap="square">
            <a:spAutoFit/>
          </a:bodyPr>
          <a:lstStyle/>
          <a:p>
            <a:r>
              <a:rPr lang="en-GB" sz="1800" b="1" i="0" dirty="0">
                <a:solidFill>
                  <a:srgbClr val="000000"/>
                </a:solidFill>
                <a:effectLst/>
              </a:rPr>
              <a:t>Aim:  </a:t>
            </a:r>
            <a:r>
              <a:rPr lang="en-GB" sz="1800" i="0" dirty="0">
                <a:solidFill>
                  <a:srgbClr val="000000"/>
                </a:solidFill>
                <a:effectLst/>
              </a:rPr>
              <a:t>With the aid of data mining, machine learning, and programming, the goal is to create a recommendation system for customers for explore the news based on what the customers search .</a:t>
            </a:r>
            <a:endParaRPr lang="en-US" sz="1800" dirty="0"/>
          </a:p>
          <a:p>
            <a:endParaRPr lang="en-GB" b="1" i="0" dirty="0">
              <a:solidFill>
                <a:srgbClr val="000000"/>
              </a:solidFill>
              <a:effectLst/>
            </a:endParaRPr>
          </a:p>
          <a:p>
            <a:r>
              <a:rPr lang="en-GB" b="1" i="0" dirty="0">
                <a:solidFill>
                  <a:srgbClr val="000000"/>
                </a:solidFill>
                <a:effectLst/>
              </a:rPr>
              <a:t>Problem: </a:t>
            </a:r>
            <a:r>
              <a:rPr lang="en-GB" b="0" i="0" dirty="0">
                <a:solidFill>
                  <a:srgbClr val="000000"/>
                </a:solidFill>
                <a:effectLst/>
              </a:rPr>
              <a:t>The news recommendation problem is the task of recommending relevant news articles to users based on their preferences and interests. The goal is to provide personalized recommendations that match the user's information needs and keep them engaged with the platform.</a:t>
            </a:r>
          </a:p>
          <a:p>
            <a:endParaRPr lang="en-GB" dirty="0">
              <a:solidFill>
                <a:srgbClr val="000000"/>
              </a:solidFill>
            </a:endParaRPr>
          </a:p>
          <a:p>
            <a:pPr algn="just" rtl="0"/>
            <a:r>
              <a:rPr lang="en-GB" b="1" i="0" dirty="0">
                <a:solidFill>
                  <a:srgbClr val="000000"/>
                </a:solidFill>
                <a:effectLst/>
              </a:rPr>
              <a:t>Solution: </a:t>
            </a:r>
            <a:r>
              <a:rPr lang="en-GB" b="0" i="0" dirty="0">
                <a:solidFill>
                  <a:srgbClr val="000000"/>
                </a:solidFill>
                <a:effectLst/>
              </a:rPr>
              <a:t>The ultimate goal of news recommendation systems is to improve the user experience by providing relevant and timely news articles that match the user's interests and preferences.</a:t>
            </a:r>
          </a:p>
          <a:p>
            <a:pPr algn="just" rtl="0"/>
            <a:endParaRPr lang="en-GB" dirty="0">
              <a:solidFill>
                <a:srgbClr val="000000"/>
              </a:solidFill>
            </a:endParaRPr>
          </a:p>
          <a:p>
            <a:pPr algn="just"/>
            <a:r>
              <a:rPr lang="en-GB" sz="1800" b="1" i="0" dirty="0">
                <a:solidFill>
                  <a:srgbClr val="000000"/>
                </a:solidFill>
                <a:effectLst/>
              </a:rPr>
              <a:t>Application: </a:t>
            </a:r>
            <a:r>
              <a:rPr lang="en-GB" dirty="0">
                <a:solidFill>
                  <a:srgbClr val="000000"/>
                </a:solidFill>
              </a:rPr>
              <a:t>W</a:t>
            </a:r>
            <a:r>
              <a:rPr lang="en-GB" sz="1800" b="0" i="0" dirty="0">
                <a:solidFill>
                  <a:srgbClr val="000000"/>
                </a:solidFill>
                <a:effectLst/>
              </a:rPr>
              <a:t>ebsite that recommend news based on customer search.</a:t>
            </a:r>
            <a:endParaRPr lang="en-GB" b="0" i="0" dirty="0">
              <a:solidFill>
                <a:srgbClr val="000000"/>
              </a:solidFill>
              <a:effectLst/>
            </a:endParaRPr>
          </a:p>
        </p:txBody>
      </p:sp>
    </p:spTree>
    <p:extLst>
      <p:ext uri="{BB962C8B-B14F-4D97-AF65-F5344CB8AC3E}">
        <p14:creationId xmlns:p14="http://schemas.microsoft.com/office/powerpoint/2010/main" val="394295248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22D26-859B-B4CE-A4C1-BDFAAD136A6D}"/>
              </a:ext>
            </a:extLst>
          </p:cNvPr>
          <p:cNvSpPr>
            <a:spLocks noGrp="1"/>
          </p:cNvSpPr>
          <p:nvPr>
            <p:ph type="title"/>
          </p:nvPr>
        </p:nvSpPr>
        <p:spPr>
          <a:xfrm>
            <a:off x="847385" y="1112838"/>
            <a:ext cx="6015753" cy="979204"/>
          </a:xfrm>
        </p:spPr>
        <p:txBody>
          <a:bodyPr/>
          <a:lstStyle/>
          <a:p>
            <a:r>
              <a:rPr lang="en-GB" dirty="0"/>
              <a:t>project Steps: </a:t>
            </a:r>
            <a:endParaRPr lang="en-US" dirty="0"/>
          </a:p>
        </p:txBody>
      </p:sp>
      <p:sp>
        <p:nvSpPr>
          <p:cNvPr id="3" name="Text Placeholder 2">
            <a:extLst>
              <a:ext uri="{FF2B5EF4-FFF2-40B4-BE49-F238E27FC236}">
                <a16:creationId xmlns:a16="http://schemas.microsoft.com/office/drawing/2014/main" id="{EB20F0FB-7EA9-6091-9500-249CC480E333}"/>
              </a:ext>
            </a:extLst>
          </p:cNvPr>
          <p:cNvSpPr>
            <a:spLocks noGrp="1"/>
          </p:cNvSpPr>
          <p:nvPr>
            <p:ph type="body" idx="1"/>
          </p:nvPr>
        </p:nvSpPr>
        <p:spPr/>
        <p:txBody>
          <a:bodyPr/>
          <a:lstStyle/>
          <a:p>
            <a:r>
              <a:rPr lang="en-GB" dirty="0"/>
              <a:t>1- Web Scraping.</a:t>
            </a:r>
          </a:p>
          <a:p>
            <a:r>
              <a:rPr lang="en-GB" dirty="0"/>
              <a:t>2- Data Preparation &amp; ETL.</a:t>
            </a:r>
          </a:p>
          <a:p>
            <a:r>
              <a:rPr lang="en-GB" dirty="0"/>
              <a:t>3- Pre-processing</a:t>
            </a:r>
          </a:p>
          <a:p>
            <a:r>
              <a:rPr lang="en-GB" dirty="0"/>
              <a:t>4- Text Classification.</a:t>
            </a:r>
          </a:p>
          <a:p>
            <a:r>
              <a:rPr lang="en-GB" dirty="0"/>
              <a:t>5- Recommendation</a:t>
            </a:r>
          </a:p>
          <a:p>
            <a:r>
              <a:rPr lang="en-GB" dirty="0"/>
              <a:t>6- Summarization</a:t>
            </a:r>
          </a:p>
          <a:p>
            <a:r>
              <a:rPr lang="en-GB" dirty="0"/>
              <a:t>7- Deployment</a:t>
            </a:r>
            <a:endParaRPr lang="en-US" dirty="0"/>
          </a:p>
        </p:txBody>
      </p:sp>
      <p:sp>
        <p:nvSpPr>
          <p:cNvPr id="4" name="Picture Placeholder 3">
            <a:extLst>
              <a:ext uri="{FF2B5EF4-FFF2-40B4-BE49-F238E27FC236}">
                <a16:creationId xmlns:a16="http://schemas.microsoft.com/office/drawing/2014/main" id="{2DA488D0-0DB3-63E7-CAFB-8E2265EA17C1}"/>
              </a:ext>
            </a:extLst>
          </p:cNvPr>
          <p:cNvSpPr>
            <a:spLocks noGrp="1"/>
          </p:cNvSpPr>
          <p:nvPr>
            <p:ph type="pic" sz="quarter" idx="12"/>
          </p:nvPr>
        </p:nvSpPr>
        <p:spPr/>
      </p:sp>
      <p:sp>
        <p:nvSpPr>
          <p:cNvPr id="5" name="Text Placeholder 4">
            <a:extLst>
              <a:ext uri="{FF2B5EF4-FFF2-40B4-BE49-F238E27FC236}">
                <a16:creationId xmlns:a16="http://schemas.microsoft.com/office/drawing/2014/main" id="{851607C5-9806-9111-159A-E3FECB62E77B}"/>
              </a:ext>
            </a:extLst>
          </p:cNvPr>
          <p:cNvSpPr>
            <a:spLocks noGrp="1"/>
          </p:cNvSpPr>
          <p:nvPr>
            <p:ph type="body" sz="quarter" idx="13"/>
          </p:nvPr>
        </p:nvSpPr>
        <p:spPr/>
        <p:txBody>
          <a:bodyPr/>
          <a:lstStyle/>
          <a:p>
            <a:endParaRPr lang="en-US" dirty="0"/>
          </a:p>
        </p:txBody>
      </p:sp>
      <p:sp>
        <p:nvSpPr>
          <p:cNvPr id="6" name="Text Placeholder 5">
            <a:extLst>
              <a:ext uri="{FF2B5EF4-FFF2-40B4-BE49-F238E27FC236}">
                <a16:creationId xmlns:a16="http://schemas.microsoft.com/office/drawing/2014/main" id="{CAB8C038-9677-4FDB-F093-6BC92E864A66}"/>
              </a:ext>
            </a:extLst>
          </p:cNvPr>
          <p:cNvSpPr>
            <a:spLocks noGrp="1"/>
          </p:cNvSpPr>
          <p:nvPr>
            <p:ph type="body" sz="quarter" idx="14"/>
          </p:nvPr>
        </p:nvSpPr>
        <p:spPr/>
        <p:txBody>
          <a:bodyPr/>
          <a:lstStyle/>
          <a:p>
            <a:endParaRPr lang="en-US"/>
          </a:p>
        </p:txBody>
      </p:sp>
      <p:sp>
        <p:nvSpPr>
          <p:cNvPr id="8" name="Slide Number Placeholder 7">
            <a:extLst>
              <a:ext uri="{FF2B5EF4-FFF2-40B4-BE49-F238E27FC236}">
                <a16:creationId xmlns:a16="http://schemas.microsoft.com/office/drawing/2014/main" id="{2D569D1A-F27C-EEF2-DEC3-05E13FAF4FF7}"/>
              </a:ext>
            </a:extLst>
          </p:cNvPr>
          <p:cNvSpPr>
            <a:spLocks noGrp="1"/>
          </p:cNvSpPr>
          <p:nvPr>
            <p:ph type="sldNum" sz="quarter" idx="11"/>
          </p:nvPr>
        </p:nvSpPr>
        <p:spPr/>
        <p:txBody>
          <a:bodyPr/>
          <a:lstStyle/>
          <a:p>
            <a:fld id="{09A01C0A-2BB6-49E7-91A3-DCB9F9F59583}" type="slidenum">
              <a:rPr lang="en-US" smtClean="0"/>
              <a:pPr/>
              <a:t>7</a:t>
            </a:fld>
            <a:endParaRPr lang="en-US" dirty="0"/>
          </a:p>
        </p:txBody>
      </p:sp>
      <p:sp>
        <p:nvSpPr>
          <p:cNvPr id="9" name="Footer Placeholder 2">
            <a:extLst>
              <a:ext uri="{FF2B5EF4-FFF2-40B4-BE49-F238E27FC236}">
                <a16:creationId xmlns:a16="http://schemas.microsoft.com/office/drawing/2014/main" id="{2D9A566C-2D3E-94B2-7D51-F4A8CB2627FD}"/>
              </a:ext>
            </a:extLst>
          </p:cNvPr>
          <p:cNvSpPr>
            <a:spLocks noGrp="1"/>
          </p:cNvSpPr>
          <p:nvPr>
            <p:ph type="ftr" sz="quarter" idx="10"/>
          </p:nvPr>
        </p:nvSpPr>
        <p:spPr>
          <a:xfrm rot="16200000">
            <a:off x="8854442" y="2953511"/>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62627081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CF820-2970-9620-CA37-792797F94E31}"/>
              </a:ext>
            </a:extLst>
          </p:cNvPr>
          <p:cNvSpPr>
            <a:spLocks noGrp="1"/>
          </p:cNvSpPr>
          <p:nvPr>
            <p:ph type="title"/>
          </p:nvPr>
        </p:nvSpPr>
        <p:spPr/>
        <p:txBody>
          <a:bodyPr/>
          <a:lstStyle/>
          <a:p>
            <a:r>
              <a:rPr lang="en-GB" dirty="0"/>
              <a:t>Web scraping </a:t>
            </a:r>
            <a:endParaRPr lang="en-US" dirty="0"/>
          </a:p>
        </p:txBody>
      </p:sp>
      <p:sp>
        <p:nvSpPr>
          <p:cNvPr id="5" name="Slide Number Placeholder 4">
            <a:extLst>
              <a:ext uri="{FF2B5EF4-FFF2-40B4-BE49-F238E27FC236}">
                <a16:creationId xmlns:a16="http://schemas.microsoft.com/office/drawing/2014/main" id="{A644C390-7137-525B-A868-5F908BA77826}"/>
              </a:ext>
            </a:extLst>
          </p:cNvPr>
          <p:cNvSpPr>
            <a:spLocks noGrp="1"/>
          </p:cNvSpPr>
          <p:nvPr>
            <p:ph type="sldNum" sz="quarter" idx="11"/>
          </p:nvPr>
        </p:nvSpPr>
        <p:spPr/>
        <p:txBody>
          <a:bodyPr/>
          <a:lstStyle/>
          <a:p>
            <a:fld id="{09A01C0A-2BB6-49E7-91A3-DCB9F9F59583}" type="slidenum">
              <a:rPr lang="en-US" smtClean="0"/>
              <a:pPr/>
              <a:t>8</a:t>
            </a:fld>
            <a:endParaRPr lang="en-US" dirty="0"/>
          </a:p>
        </p:txBody>
      </p:sp>
      <p:sp>
        <p:nvSpPr>
          <p:cNvPr id="7" name="Footer Placeholder 2">
            <a:extLst>
              <a:ext uri="{FF2B5EF4-FFF2-40B4-BE49-F238E27FC236}">
                <a16:creationId xmlns:a16="http://schemas.microsoft.com/office/drawing/2014/main" id="{56C9044F-9F3C-D05C-A343-8AE3979B5773}"/>
              </a:ext>
            </a:extLst>
          </p:cNvPr>
          <p:cNvSpPr>
            <a:spLocks noGrp="1"/>
          </p:cNvSpPr>
          <p:nvPr>
            <p:ph type="ftr" sz="quarter" idx="10"/>
          </p:nvPr>
        </p:nvSpPr>
        <p:spPr>
          <a:xfrm rot="16200000">
            <a:off x="8854442" y="2953511"/>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407753438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8F864B-E3E1-8665-0730-EE5F02FC3D2B}"/>
              </a:ext>
            </a:extLst>
          </p:cNvPr>
          <p:cNvSpPr>
            <a:spLocks noGrp="1"/>
          </p:cNvSpPr>
          <p:nvPr>
            <p:ph type="body" sz="quarter" idx="3"/>
          </p:nvPr>
        </p:nvSpPr>
        <p:spPr>
          <a:xfrm>
            <a:off x="617108" y="1932901"/>
            <a:ext cx="10957784" cy="4358168"/>
          </a:xfrm>
        </p:spPr>
        <p:txBody>
          <a:bodyPr/>
          <a:lstStyle/>
          <a:p>
            <a:r>
              <a:rPr lang="en-GB" sz="2000" b="1" i="0" dirty="0">
                <a:solidFill>
                  <a:srgbClr val="222222"/>
                </a:solidFill>
                <a:effectLst/>
                <a:latin typeface="Times New Roman" panose="02020603050405020304" pitchFamily="18" charset="0"/>
                <a:cs typeface="Times New Roman" panose="02020603050405020304" pitchFamily="18" charset="0"/>
              </a:rPr>
              <a:t>Web scraping</a:t>
            </a:r>
            <a:r>
              <a:rPr lang="en-GB" sz="2000" b="0" i="0" dirty="0">
                <a:solidFill>
                  <a:srgbClr val="222222"/>
                </a:solidFill>
                <a:effectLst/>
                <a:latin typeface="Times New Roman" panose="02020603050405020304" pitchFamily="18" charset="0"/>
                <a:cs typeface="Times New Roman" panose="02020603050405020304" pitchFamily="18" charset="0"/>
              </a:rPr>
              <a:t> is the process of gathering information from the Internet. Even copying and pasting the lyrics of your favourite song is a form of web scraping! However, the words “web scraping” usually refer to a process that involves automation.</a:t>
            </a:r>
          </a:p>
          <a:p>
            <a:r>
              <a:rPr lang="en-GB" sz="2000" b="0" i="0" dirty="0">
                <a:solidFill>
                  <a:srgbClr val="222222"/>
                </a:solidFill>
                <a:effectLst/>
                <a:latin typeface="Times New Roman" panose="02020603050405020304" pitchFamily="18" charset="0"/>
                <a:cs typeface="Times New Roman" panose="02020603050405020304" pitchFamily="18" charset="0"/>
              </a:rPr>
              <a:t>Beautiful Soup is a Python library for pulling data out of HTML and XML files. It works with your favourite parser to provide idiomatic ways of navigating, searching, and modifying the parse tree. It commonly saves programmers hours or days of work.</a:t>
            </a:r>
          </a:p>
          <a:p>
            <a:endParaRPr lang="en-GB" sz="2000" b="0" i="0" dirty="0">
              <a:solidFill>
                <a:srgbClr val="222222"/>
              </a:solidFill>
              <a:effectLst/>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6" name="Title 5">
            <a:extLst>
              <a:ext uri="{FF2B5EF4-FFF2-40B4-BE49-F238E27FC236}">
                <a16:creationId xmlns:a16="http://schemas.microsoft.com/office/drawing/2014/main" id="{C9238543-005F-C967-1FDE-ABEABF9C342D}"/>
              </a:ext>
            </a:extLst>
          </p:cNvPr>
          <p:cNvSpPr>
            <a:spLocks noGrp="1"/>
          </p:cNvSpPr>
          <p:nvPr>
            <p:ph type="title"/>
          </p:nvPr>
        </p:nvSpPr>
        <p:spPr/>
        <p:txBody>
          <a:bodyPr/>
          <a:lstStyle/>
          <a:p>
            <a:r>
              <a:rPr lang="en-GB" dirty="0"/>
              <a:t>Beautiful soap</a:t>
            </a:r>
            <a:endParaRPr lang="en-US" dirty="0"/>
          </a:p>
        </p:txBody>
      </p:sp>
      <p:sp>
        <p:nvSpPr>
          <p:cNvPr id="8" name="Slide Number Placeholder 7">
            <a:extLst>
              <a:ext uri="{FF2B5EF4-FFF2-40B4-BE49-F238E27FC236}">
                <a16:creationId xmlns:a16="http://schemas.microsoft.com/office/drawing/2014/main" id="{4FB67831-7AA9-97AC-18C2-BBB2651134AA}"/>
              </a:ext>
            </a:extLst>
          </p:cNvPr>
          <p:cNvSpPr>
            <a:spLocks noGrp="1"/>
          </p:cNvSpPr>
          <p:nvPr>
            <p:ph type="sldNum" sz="quarter" idx="11"/>
          </p:nvPr>
        </p:nvSpPr>
        <p:spPr/>
        <p:txBody>
          <a:bodyPr/>
          <a:lstStyle/>
          <a:p>
            <a:fld id="{09A01C0A-2BB6-49E7-91A3-DCB9F9F59583}" type="slidenum">
              <a:rPr lang="en-US" smtClean="0"/>
              <a:pPr/>
              <a:t>9</a:t>
            </a:fld>
            <a:endParaRPr lang="en-US" dirty="0"/>
          </a:p>
        </p:txBody>
      </p:sp>
      <p:sp>
        <p:nvSpPr>
          <p:cNvPr id="9" name="Footer Placeholder 2">
            <a:extLst>
              <a:ext uri="{FF2B5EF4-FFF2-40B4-BE49-F238E27FC236}">
                <a16:creationId xmlns:a16="http://schemas.microsoft.com/office/drawing/2014/main" id="{952DB223-A78F-60E2-E04E-05252EF5B380}"/>
              </a:ext>
            </a:extLst>
          </p:cNvPr>
          <p:cNvSpPr>
            <a:spLocks noGrp="1"/>
          </p:cNvSpPr>
          <p:nvPr>
            <p:ph type="ftr" sz="quarter" idx="10"/>
          </p:nvPr>
        </p:nvSpPr>
        <p:spPr>
          <a:xfrm rot="16200000">
            <a:off x="8926361" y="3045979"/>
            <a:ext cx="6291068" cy="384048"/>
          </a:xfrm>
        </p:spPr>
        <p:txBody>
          <a:bodyPr/>
          <a:lstStyle/>
          <a:p>
            <a:r>
              <a:rPr lang="en-US" dirty="0"/>
              <a:t>your recommender</a:t>
            </a:r>
          </a:p>
          <a:p>
            <a:endParaRPr lang="en-US" dirty="0"/>
          </a:p>
        </p:txBody>
      </p:sp>
    </p:spTree>
    <p:extLst>
      <p:ext uri="{BB962C8B-B14F-4D97-AF65-F5344CB8AC3E}">
        <p14:creationId xmlns:p14="http://schemas.microsoft.com/office/powerpoint/2010/main" val="368443347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6051434_Win32.potx" id="{7B2D7B8E-2D47-4BF1-BC40-B568BA0D280C}" vid="{D2030841-31B0-48F6-B8F7-9C53FB3093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1180</TotalTime>
  <Words>1032</Words>
  <Application>Microsoft Office PowerPoint</Application>
  <PresentationFormat>Widescreen</PresentationFormat>
  <Paragraphs>150</Paragraphs>
  <Slides>29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Arial Black</vt:lpstr>
      <vt:lpstr>Avenir Next LT Pro</vt:lpstr>
      <vt:lpstr>Calibri</vt:lpstr>
      <vt:lpstr>Times New Roman</vt:lpstr>
      <vt:lpstr>Office Theme</vt:lpstr>
      <vt:lpstr>news facilities</vt:lpstr>
      <vt:lpstr>PowerPoint Presentation</vt:lpstr>
      <vt:lpstr>AGENDA</vt:lpstr>
      <vt:lpstr>INTRO</vt:lpstr>
      <vt:lpstr>PRIMARY GOALS</vt:lpstr>
      <vt:lpstr>PowerPoint Presentation</vt:lpstr>
      <vt:lpstr>project Steps: </vt:lpstr>
      <vt:lpstr>Web scraping </vt:lpstr>
      <vt:lpstr>Beautiful soap</vt:lpstr>
      <vt:lpstr>ETL</vt:lpstr>
      <vt:lpstr>Handling data</vt:lpstr>
      <vt:lpstr>translation</vt:lpstr>
      <vt:lpstr>pre-processing</vt:lpstr>
      <vt:lpstr>pre-processing</vt:lpstr>
      <vt:lpstr>Text Classification</vt:lpstr>
      <vt:lpstr>PowerPoint Presentation</vt:lpstr>
      <vt:lpstr>Text classification</vt:lpstr>
      <vt:lpstr>Recommendation</vt:lpstr>
      <vt:lpstr>Recommendation algorithm</vt:lpstr>
      <vt:lpstr>LDA – Topic modelling</vt:lpstr>
      <vt:lpstr>LDA</vt:lpstr>
      <vt:lpstr>LDA</vt:lpstr>
      <vt:lpstr>summarization</vt:lpstr>
      <vt:lpstr>Summarization</vt:lpstr>
      <vt:lpstr>Summarization</vt:lpstr>
      <vt:lpstr>Summarization</vt:lpstr>
      <vt:lpstr>deployment</vt:lpstr>
      <vt:lpstr>streamlit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recommender</dc:title>
  <dc:creator>Fatema</dc:creator>
  <cp:lastModifiedBy>Fatema</cp:lastModifiedBy>
  <cp:revision>44</cp:revision>
  <dcterms:created xsi:type="dcterms:W3CDTF">2023-04-18T09:03:39Z</dcterms:created>
  <dcterms:modified xsi:type="dcterms:W3CDTF">2023-05-10T10:29:38Z</dcterms:modified>
</cp:coreProperties>
</file>